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4" r:id="rId9"/>
    <p:sldId id="263" r:id="rId10"/>
    <p:sldId id="265" r:id="rId11"/>
    <p:sldId id="266" r:id="rId12"/>
    <p:sldId id="267" r:id="rId13"/>
    <p:sldId id="272" r:id="rId14"/>
    <p:sldId id="269" r:id="rId15"/>
    <p:sldId id="270" r:id="rId16"/>
    <p:sldId id="271" r:id="rId17"/>
    <p:sldId id="268" r:id="rId18"/>
    <p:sldId id="273" r:id="rId19"/>
    <p:sldId id="274" r:id="rId20"/>
    <p:sldId id="275" r:id="rId21"/>
    <p:sldId id="277" r:id="rId22"/>
    <p:sldId id="278" r:id="rId23"/>
    <p:sldId id="279" r:id="rId24"/>
    <p:sldId id="276" r:id="rId25"/>
    <p:sldId id="280" r:id="rId26"/>
    <p:sldId id="281" r:id="rId27"/>
    <p:sldId id="283" r:id="rId28"/>
    <p:sldId id="282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913" autoAdjust="0"/>
    <p:restoredTop sz="94660"/>
  </p:normalViewPr>
  <p:slideViewPr>
    <p:cSldViewPr>
      <p:cViewPr varScale="1">
        <p:scale>
          <a:sx n="74" d="100"/>
          <a:sy n="74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C3C65-1CFF-4589-B9B7-936B73DF7BA3}" type="datetimeFigureOut">
              <a:rPr lang="en-US" smtClean="0"/>
              <a:pPr/>
              <a:t>10/15/2009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C6966-04C5-4FFA-9A5C-5738ABA79F46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8000" dirty="0" err="1" smtClean="0">
                <a:solidFill>
                  <a:schemeClr val="bg1"/>
                </a:solidFill>
                <a:latin typeface="Algerian" pitchFamily="82" charset="0"/>
              </a:rPr>
              <a:t>L’imparfait</a:t>
            </a:r>
            <a:endParaRPr lang="en-CA" sz="8000" dirty="0">
              <a:solidFill>
                <a:schemeClr val="bg1"/>
              </a:solidFill>
              <a:latin typeface="Algerian" pitchFamily="82" charset="0"/>
            </a:endParaRPr>
          </a:p>
        </p:txBody>
      </p:sp>
      <p:pic>
        <p:nvPicPr>
          <p:cNvPr id="3" name="Picture 2" descr="Tools Logo Final with tag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9345" y="5857892"/>
            <a:ext cx="1670307" cy="7315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j’___ un test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1934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66FF66"/>
                </a:solidFill>
                <a:latin typeface="Arial Rounded MT Bold" pitchFamily="34" charset="0"/>
              </a:rPr>
              <a:t>ai</a:t>
            </a:r>
            <a:endParaRPr lang="en-CA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j’______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trois test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s!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avais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2530" name="Picture 2" descr="http://www.bcpl.info/teens/teens_stu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804468"/>
            <a:ext cx="5008566" cy="3339044"/>
          </a:xfrm>
          <a:prstGeom prst="rect">
            <a:avLst/>
          </a:prstGeom>
          <a:noFill/>
        </p:spPr>
      </p:pic>
      <p:pic>
        <p:nvPicPr>
          <p:cNvPr id="22532" name="Picture 4" descr="http://www.gain11.com/Portals/0/Images/Woman%20Pulliing%20Hair%20O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571612"/>
            <a:ext cx="2664351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gek.cl/school/file.php/1/Programa_adultos/Red_house/redhou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643050"/>
            <a:ext cx="5143535" cy="3857652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-500098" y="428604"/>
            <a:ext cx="10144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on ___ u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ne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maison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rouge.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3306" y="571480"/>
            <a:ext cx="1143008" cy="857256"/>
          </a:xfrm>
        </p:spPr>
        <p:txBody>
          <a:bodyPr>
            <a:norm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a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428660" y="542927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______ une maison brune!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28926" y="5715016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avait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026" name="Picture 2" descr="http://www.freefoto.com/images/13/51/13_51_51---Painter-Painting-a-house_web.jpg"/>
          <p:cNvPicPr>
            <a:picLocks noChangeAspect="1" noChangeArrowheads="1"/>
          </p:cNvPicPr>
          <p:nvPr/>
        </p:nvPicPr>
        <p:blipFill>
          <a:blip r:embed="rId3" cstate="print"/>
          <a:srcRect r="276" b="6924"/>
          <a:stretch>
            <a:fillRect/>
          </a:stretch>
        </p:blipFill>
        <p:spPr bwMode="auto">
          <a:xfrm>
            <a:off x="3071801" y="1714488"/>
            <a:ext cx="2714645" cy="38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500098" y="428604"/>
            <a:ext cx="10144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y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 </a:t>
            </a: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vingt-quatre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élèves dans la classe.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48" y="285728"/>
            <a:ext cx="1143008" cy="857256"/>
          </a:xfrm>
        </p:spPr>
        <p:txBody>
          <a:bodyPr>
            <a:norm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a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428660" y="542927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il y  ______ seulement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vingt élèves dans la classe!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00496" y="5429264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avait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000100" y="3500438"/>
            <a:ext cx="7272376" cy="976313"/>
            <a:chOff x="900093" y="1785926"/>
            <a:chExt cx="7272376" cy="976313"/>
          </a:xfrm>
        </p:grpSpPr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00093" y="1785926"/>
              <a:ext cx="885825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43108" y="1857364"/>
              <a:ext cx="885825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28992" y="1857364"/>
              <a:ext cx="885825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14876" y="1857364"/>
              <a:ext cx="885825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760" y="1857364"/>
              <a:ext cx="885825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86644" y="1857364"/>
              <a:ext cx="885825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429132"/>
            <a:ext cx="8858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173" y="4500570"/>
            <a:ext cx="8858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6057" y="4500570"/>
            <a:ext cx="8858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1941" y="4500570"/>
            <a:ext cx="8858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7825" y="4500570"/>
            <a:ext cx="8858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3709" y="4500570"/>
            <a:ext cx="88582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2" name="Group 51"/>
          <p:cNvGrpSpPr/>
          <p:nvPr/>
        </p:nvGrpSpPr>
        <p:grpSpPr>
          <a:xfrm>
            <a:off x="357158" y="1714488"/>
            <a:ext cx="7843880" cy="1762131"/>
            <a:chOff x="357158" y="1714488"/>
            <a:chExt cx="7843880" cy="1762131"/>
          </a:xfrm>
        </p:grpSpPr>
        <p:grpSp>
          <p:nvGrpSpPr>
            <p:cNvPr id="16" name="Group 15"/>
            <p:cNvGrpSpPr/>
            <p:nvPr/>
          </p:nvGrpSpPr>
          <p:grpSpPr>
            <a:xfrm>
              <a:off x="357158" y="2500306"/>
              <a:ext cx="7272376" cy="976313"/>
              <a:chOff x="900093" y="1785926"/>
              <a:chExt cx="7272376" cy="976313"/>
            </a:xfrm>
          </p:grpSpPr>
          <p:pic>
            <p:nvPicPr>
              <p:cNvPr id="17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00093" y="1785926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143108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428992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14876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000760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286644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30" name="Group 29"/>
            <p:cNvGrpSpPr/>
            <p:nvPr/>
          </p:nvGrpSpPr>
          <p:grpSpPr>
            <a:xfrm>
              <a:off x="928662" y="1714488"/>
              <a:ext cx="7272376" cy="976313"/>
              <a:chOff x="900093" y="1785926"/>
              <a:chExt cx="7272376" cy="976313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00093" y="1785926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143108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428992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4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14876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000760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286644" y="1857364"/>
                <a:ext cx="885825" cy="904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37" name="Rectangle 36"/>
            <p:cNvSpPr/>
            <p:nvPr/>
          </p:nvSpPr>
          <p:spPr>
            <a:xfrm>
              <a:off x="1176038" y="2071678"/>
              <a:ext cx="3241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b="1" dirty="0" smtClean="0">
                  <a:latin typeface="Arial Rounded MT Bold" pitchFamily="34" charset="0"/>
                </a:rPr>
                <a:t>1</a:t>
              </a:r>
              <a:endParaRPr lang="en-CA" b="1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428860" y="2143116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2</a:t>
              </a:r>
              <a:endParaRPr lang="en-CA" b="1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14744" y="2143116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3</a:t>
              </a:r>
              <a:endParaRPr lang="en-CA" b="1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000628" y="2130974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4</a:t>
              </a:r>
              <a:endParaRPr lang="en-CA" b="1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286512" y="2143116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5</a:t>
              </a:r>
              <a:endParaRPr lang="en-CA" b="1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572396" y="2143116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6</a:t>
              </a:r>
              <a:endParaRPr lang="en-CA" b="1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42910" y="2857496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7</a:t>
              </a:r>
              <a:endParaRPr lang="en-CA" b="1" dirty="0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857356" y="2928934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8</a:t>
              </a:r>
              <a:endParaRPr lang="en-CA" b="1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143240" y="2928934"/>
              <a:ext cx="322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b="1" dirty="0" smtClean="0">
                  <a:latin typeface="Arial Rounded MT Bold" pitchFamily="34" charset="0"/>
                </a:rPr>
                <a:t>9</a:t>
              </a:r>
              <a:endParaRPr lang="en-CA" b="1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357686" y="2928934"/>
              <a:ext cx="460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b="1" dirty="0" smtClean="0">
                  <a:latin typeface="Arial Rounded MT Bold" pitchFamily="34" charset="0"/>
                </a:rPr>
                <a:t>10</a:t>
              </a:r>
              <a:endParaRPr lang="en-CA" b="1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929454" y="2928934"/>
              <a:ext cx="460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b="1" dirty="0" smtClean="0">
                  <a:latin typeface="Arial Rounded MT Bold" pitchFamily="34" charset="0"/>
                </a:rPr>
                <a:t>12</a:t>
              </a:r>
              <a:endParaRPr lang="en-CA" b="1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328438" y="2224078"/>
              <a:ext cx="3241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b="1" dirty="0" smtClean="0">
                  <a:latin typeface="Arial Rounded MT Bold" pitchFamily="34" charset="0"/>
                </a:rPr>
                <a:t>1</a:t>
              </a:r>
              <a:endParaRPr lang="en-CA" b="1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643570" y="2928934"/>
              <a:ext cx="4603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b="1" dirty="0" smtClean="0">
                  <a:latin typeface="Arial Rounded MT Bold" pitchFamily="34" charset="0"/>
                </a:rPr>
                <a:t>11</a:t>
              </a:r>
              <a:endParaRPr lang="en-CA" b="1" dirty="0"/>
            </a:p>
          </p:txBody>
        </p:sp>
      </p:grpSp>
      <p:sp>
        <p:nvSpPr>
          <p:cNvPr id="50" name="Rectangle 49"/>
          <p:cNvSpPr/>
          <p:nvPr/>
        </p:nvSpPr>
        <p:spPr>
          <a:xfrm>
            <a:off x="1142976" y="3845486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latin typeface="Arial Rounded MT Bold" pitchFamily="34" charset="0"/>
              </a:rPr>
              <a:t>13</a:t>
            </a:r>
            <a:endParaRPr lang="en-CA" b="1" dirty="0"/>
          </a:p>
        </p:txBody>
      </p:sp>
      <p:sp>
        <p:nvSpPr>
          <p:cNvPr id="51" name="Rectangle 50"/>
          <p:cNvSpPr/>
          <p:nvPr/>
        </p:nvSpPr>
        <p:spPr>
          <a:xfrm>
            <a:off x="2428860" y="3929066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latin typeface="Arial Rounded MT Bold" pitchFamily="34" charset="0"/>
              </a:rPr>
              <a:t>14</a:t>
            </a:r>
            <a:endParaRPr lang="en-CA" b="1" dirty="0"/>
          </a:p>
        </p:txBody>
      </p:sp>
      <p:sp>
        <p:nvSpPr>
          <p:cNvPr id="53" name="Rectangle 52"/>
          <p:cNvSpPr/>
          <p:nvPr/>
        </p:nvSpPr>
        <p:spPr>
          <a:xfrm>
            <a:off x="3714744" y="3929066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latin typeface="Arial Rounded MT Bold" pitchFamily="34" charset="0"/>
              </a:rPr>
              <a:t>15</a:t>
            </a:r>
            <a:endParaRPr lang="en-CA" b="1" dirty="0"/>
          </a:p>
        </p:txBody>
      </p:sp>
      <p:sp>
        <p:nvSpPr>
          <p:cNvPr id="54" name="Rectangle 53"/>
          <p:cNvSpPr/>
          <p:nvPr/>
        </p:nvSpPr>
        <p:spPr>
          <a:xfrm>
            <a:off x="5000628" y="3929066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latin typeface="Arial Rounded MT Bold" pitchFamily="34" charset="0"/>
              </a:rPr>
              <a:t>16</a:t>
            </a:r>
            <a:endParaRPr lang="en-CA" b="1" dirty="0"/>
          </a:p>
        </p:txBody>
      </p:sp>
      <p:sp>
        <p:nvSpPr>
          <p:cNvPr id="55" name="Rectangle 54"/>
          <p:cNvSpPr/>
          <p:nvPr/>
        </p:nvSpPr>
        <p:spPr>
          <a:xfrm>
            <a:off x="6286512" y="3929066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latin typeface="Arial Rounded MT Bold" pitchFamily="34" charset="0"/>
              </a:rPr>
              <a:t>17</a:t>
            </a:r>
            <a:endParaRPr lang="en-CA" b="1" dirty="0"/>
          </a:p>
        </p:txBody>
      </p:sp>
      <p:sp>
        <p:nvSpPr>
          <p:cNvPr id="56" name="Rectangle 55"/>
          <p:cNvSpPr/>
          <p:nvPr/>
        </p:nvSpPr>
        <p:spPr>
          <a:xfrm>
            <a:off x="7572396" y="3916924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latin typeface="Arial Rounded MT Bold" pitchFamily="34" charset="0"/>
              </a:rPr>
              <a:t>18</a:t>
            </a:r>
            <a:endParaRPr lang="en-CA" b="1" dirty="0"/>
          </a:p>
        </p:txBody>
      </p:sp>
      <p:sp>
        <p:nvSpPr>
          <p:cNvPr id="57" name="Rectangle 56"/>
          <p:cNvSpPr/>
          <p:nvPr/>
        </p:nvSpPr>
        <p:spPr>
          <a:xfrm>
            <a:off x="500034" y="4786322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 smtClean="0">
                <a:latin typeface="Arial Rounded MT Bold" pitchFamily="34" charset="0"/>
              </a:rPr>
              <a:t>19</a:t>
            </a:r>
            <a:endParaRPr lang="en-CA" b="1" dirty="0"/>
          </a:p>
        </p:txBody>
      </p:sp>
      <p:sp>
        <p:nvSpPr>
          <p:cNvPr id="58" name="Rectangle 57"/>
          <p:cNvSpPr/>
          <p:nvPr/>
        </p:nvSpPr>
        <p:spPr>
          <a:xfrm>
            <a:off x="1785918" y="4857760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b="1" dirty="0" smtClean="0">
                <a:latin typeface="Arial Rounded MT Bold" pitchFamily="34" charset="0"/>
              </a:rPr>
              <a:t>20</a:t>
            </a:r>
            <a:endParaRPr lang="en-CA" b="1" dirty="0"/>
          </a:p>
        </p:txBody>
      </p:sp>
      <p:sp>
        <p:nvSpPr>
          <p:cNvPr id="59" name="Rectangle 58"/>
          <p:cNvSpPr/>
          <p:nvPr/>
        </p:nvSpPr>
        <p:spPr>
          <a:xfrm>
            <a:off x="3071802" y="4857760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b="1" dirty="0" smtClean="0">
                <a:latin typeface="Arial Rounded MT Bold" pitchFamily="34" charset="0"/>
              </a:rPr>
              <a:t>21</a:t>
            </a:r>
            <a:endParaRPr lang="en-CA" b="1" dirty="0"/>
          </a:p>
        </p:txBody>
      </p:sp>
      <p:sp>
        <p:nvSpPr>
          <p:cNvPr id="60" name="Rectangle 59"/>
          <p:cNvSpPr/>
          <p:nvPr/>
        </p:nvSpPr>
        <p:spPr>
          <a:xfrm>
            <a:off x="4357686" y="4857760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b="1" dirty="0" smtClean="0">
                <a:latin typeface="Arial Rounded MT Bold" pitchFamily="34" charset="0"/>
              </a:rPr>
              <a:t>22</a:t>
            </a:r>
            <a:endParaRPr lang="en-CA" b="1" dirty="0"/>
          </a:p>
        </p:txBody>
      </p:sp>
      <p:sp>
        <p:nvSpPr>
          <p:cNvPr id="61" name="Rectangle 60"/>
          <p:cNvSpPr/>
          <p:nvPr/>
        </p:nvSpPr>
        <p:spPr>
          <a:xfrm>
            <a:off x="5643570" y="4857760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b="1" dirty="0" smtClean="0">
                <a:latin typeface="Arial Rounded MT Bold" pitchFamily="34" charset="0"/>
              </a:rPr>
              <a:t>23</a:t>
            </a:r>
            <a:endParaRPr lang="en-CA" b="1" dirty="0"/>
          </a:p>
        </p:txBody>
      </p:sp>
      <p:sp>
        <p:nvSpPr>
          <p:cNvPr id="62" name="Rectangle 61"/>
          <p:cNvSpPr/>
          <p:nvPr/>
        </p:nvSpPr>
        <p:spPr>
          <a:xfrm>
            <a:off x="6929454" y="4845618"/>
            <a:ext cx="460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b="1" dirty="0" smtClean="0">
                <a:latin typeface="Arial Rounded MT Bold" pitchFamily="34" charset="0"/>
              </a:rPr>
              <a:t>24</a:t>
            </a:r>
            <a:endParaRPr lang="en-C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9" grpId="0"/>
      <p:bldP spid="60" grpId="0"/>
      <p:bldP spid="6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800" b="1" noProof="0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3. 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 la 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réponse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76" y="714356"/>
            <a:ext cx="1285884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sait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elle _______ la réponse!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43240" y="542926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savait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5602" name="Picture 2" descr="http://cache1.asset-cache.net/xc/200285159-002.jpg?v=1&amp;c=NewsMaker&amp;k=2&amp;d=E35B54D5385E960EB7CBC95A4ED63413668AC900563BC0DD"/>
          <p:cNvPicPr>
            <a:picLocks noChangeAspect="1" noChangeArrowheads="1"/>
          </p:cNvPicPr>
          <p:nvPr/>
        </p:nvPicPr>
        <p:blipFill>
          <a:blip r:embed="rId2" cstate="print"/>
          <a:srcRect t="7264" r="120"/>
          <a:stretch>
            <a:fillRect/>
          </a:stretch>
        </p:blipFill>
        <p:spPr bwMode="auto">
          <a:xfrm>
            <a:off x="2428860" y="1643050"/>
            <a:ext cx="3929090" cy="3648073"/>
          </a:xfrm>
          <a:prstGeom prst="rect">
            <a:avLst/>
          </a:prstGeom>
          <a:noFill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 l="16552" t="15037" r="21698" b="12782"/>
          <a:stretch>
            <a:fillRect/>
          </a:stretch>
        </p:blipFill>
        <p:spPr bwMode="auto">
          <a:xfrm>
            <a:off x="2786050" y="1428736"/>
            <a:ext cx="321471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200" noProof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Aujourd’hui, </a:t>
            </a:r>
            <a:r>
              <a:rPr lang="en-CA" sz="320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en-CA" sz="3200" noProof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 que le monde est rond.</a:t>
            </a:r>
            <a:endParaRPr lang="en-CA" sz="3200" noProof="0" dirty="0" smtClean="0">
              <a:solidFill>
                <a:schemeClr val="bg1"/>
              </a:solidFill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4678" y="642918"/>
            <a:ext cx="1285884" cy="642942"/>
          </a:xfrm>
        </p:spPr>
        <p:txBody>
          <a:bodyPr>
            <a:noAutofit/>
          </a:bodyPr>
          <a:lstStyle/>
          <a:p>
            <a:r>
              <a:rPr lang="fr-CA" sz="3200" dirty="0" smtClean="0">
                <a:solidFill>
                  <a:srgbClr val="66FF66"/>
                </a:solidFill>
                <a:latin typeface="Arial Rounded MT Bold" pitchFamily="34" charset="0"/>
              </a:rPr>
              <a:t>sait</a:t>
            </a:r>
            <a:endParaRPr lang="en-CA" sz="32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avant, on ne _______ pas ça!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57620" y="542926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savait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6626" name="Picture 2" descr="http://www.mbari.org/volcanism/images/Globe_Hawaii.jpg"/>
          <p:cNvPicPr>
            <a:picLocks noChangeAspect="1" noChangeArrowheads="1"/>
          </p:cNvPicPr>
          <p:nvPr/>
        </p:nvPicPr>
        <p:blipFill>
          <a:blip r:embed="rId2" cstate="print"/>
          <a:srcRect l="19808" t="2703" r="20768" b="6756"/>
          <a:stretch>
            <a:fillRect/>
          </a:stretch>
        </p:blipFill>
        <p:spPr bwMode="auto">
          <a:xfrm>
            <a:off x="2571736" y="1571612"/>
            <a:ext cx="3786214" cy="3843581"/>
          </a:xfrm>
          <a:prstGeom prst="rect">
            <a:avLst/>
          </a:prstGeom>
          <a:noFill/>
        </p:spPr>
      </p:pic>
      <p:pic>
        <p:nvPicPr>
          <p:cNvPr id="26632" name="Picture 8" descr="http://www.insidefurniture.com/insidefurniture/images/world_is_fl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714488"/>
            <a:ext cx="3286148" cy="3757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285728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tout le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monde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______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que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la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classe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de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français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est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fantastique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!</a:t>
            </a:r>
            <a:endParaRPr lang="en-CA" sz="3600" noProof="0" dirty="0" smtClean="0">
              <a:solidFill>
                <a:schemeClr val="bg1"/>
              </a:solidFill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2" y="214290"/>
            <a:ext cx="1285884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sait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8579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H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ier, </a:t>
            </a:r>
            <a:r>
              <a:rPr lang="fr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tout le monde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_______ ça, aussi!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29058" y="585790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savait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2318" t="5737" r="7284" b="3278"/>
          <a:stretch>
            <a:fillRect/>
          </a:stretch>
        </p:blipFill>
        <p:spPr bwMode="auto">
          <a:xfrm>
            <a:off x="1643042" y="1571612"/>
            <a:ext cx="272333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 l="6062" t="12859" r="8106" b="10463"/>
          <a:stretch>
            <a:fillRect/>
          </a:stretch>
        </p:blipFill>
        <p:spPr bwMode="auto">
          <a:xfrm>
            <a:off x="4357686" y="1571612"/>
            <a:ext cx="271464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 l="4626" t="21537" r="7295" b="17267"/>
          <a:stretch>
            <a:fillRect/>
          </a:stretch>
        </p:blipFill>
        <p:spPr bwMode="auto">
          <a:xfrm>
            <a:off x="1643042" y="3786190"/>
            <a:ext cx="3214710" cy="200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 l="8763" t="9091" r="12629" b="5372"/>
          <a:stretch>
            <a:fillRect/>
          </a:stretch>
        </p:blipFill>
        <p:spPr bwMode="auto">
          <a:xfrm>
            <a:off x="4857752" y="3786190"/>
            <a:ext cx="221457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7141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Maintenant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je _____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que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10 + 16 = 26.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3306" y="285728"/>
            <a:ext cx="1285884" cy="642942"/>
          </a:xfrm>
        </p:spPr>
        <p:txBody>
          <a:bodyPr>
            <a:no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sais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643586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quand j’étais petit,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je ne _______ pas ça!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71736" y="614364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savais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3915" t="10265" r="3012" b="6953"/>
          <a:stretch>
            <a:fillRect/>
          </a:stretch>
        </p:blipFill>
        <p:spPr bwMode="auto">
          <a:xfrm>
            <a:off x="2285984" y="2143116"/>
            <a:ext cx="5429288" cy="2635577"/>
          </a:xfrm>
          <a:prstGeom prst="rect">
            <a:avLst/>
          </a:prstGeom>
          <a:noFill/>
          <a:ln w="1619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6" name="Picture 4" descr="http://www.babybugdiapers.com/images/ca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000108"/>
            <a:ext cx="238899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800" b="1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4</a:t>
            </a:r>
            <a:r>
              <a:rPr lang="en-CA" sz="4800" b="1" noProof="0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.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de la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crème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glacée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au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chocolat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6380" y="428604"/>
            <a:ext cx="1285884" cy="642942"/>
          </a:xfrm>
        </p:spPr>
        <p:txBody>
          <a:bodyPr>
            <a:no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veut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64357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_______ de la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crème glacée à la vanille!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71868" y="5715016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voulait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5607" name="Picture 7" descr="http://img2.timeinc.net/people/i/2009/cbb/blog/090921/mark-wahlberg-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785926"/>
            <a:ext cx="2857500" cy="3810000"/>
          </a:xfrm>
          <a:prstGeom prst="rect">
            <a:avLst/>
          </a:prstGeom>
          <a:noFill/>
        </p:spPr>
      </p:pic>
      <p:pic>
        <p:nvPicPr>
          <p:cNvPr id="25609" name="Picture 9" descr="http://www.cottoninc.com/CottonCandyPress/CottonCandyPressIssue2/images/ICE-CREAM.jpg"/>
          <p:cNvPicPr>
            <a:picLocks noChangeAspect="1" noChangeArrowheads="1"/>
          </p:cNvPicPr>
          <p:nvPr/>
        </p:nvPicPr>
        <p:blipFill>
          <a:blip r:embed="rId3" cstate="print"/>
          <a:srcRect l="16530" t="12042" r="14176" b="8228"/>
          <a:stretch>
            <a:fillRect/>
          </a:stretch>
        </p:blipFill>
        <p:spPr bwMode="auto">
          <a:xfrm>
            <a:off x="3500430" y="2000240"/>
            <a:ext cx="1934880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28573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tout le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monde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______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jouer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aux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jeux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vidéo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6" y="285728"/>
            <a:ext cx="1285884" cy="642942"/>
          </a:xfrm>
        </p:spPr>
        <p:txBody>
          <a:bodyPr>
            <a:no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veut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6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avant, tout le monde ________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j</a:t>
            </a:r>
            <a:r>
              <a:rPr kumimoji="0" lang="fr-C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ouer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dehors!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64357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voulait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30722" name="Picture 2" descr="http://chud.com/articles/content_images/5/videoga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922114"/>
            <a:ext cx="4000528" cy="3140414"/>
          </a:xfrm>
          <a:prstGeom prst="rect">
            <a:avLst/>
          </a:prstGeom>
          <a:noFill/>
        </p:spPr>
      </p:pic>
      <p:pic>
        <p:nvPicPr>
          <p:cNvPr id="30724" name="Picture 4" descr="http://i.telegraph.co.uk/telegraph/multimedia/archive/01441/playing_1441912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000240"/>
            <a:ext cx="4837909" cy="3028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28573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_______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écouter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de la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musique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hip-hop.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3570" y="285728"/>
            <a:ext cx="1285884" cy="642942"/>
          </a:xfrm>
        </p:spPr>
        <p:txBody>
          <a:bodyPr>
            <a:no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veut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6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avant, on  _______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écouter de la musique d’Elvis Presley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voulait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31746" name="Picture 2" descr="http://s11.bdbphotos.com/images/orig/a/4/a48xdcj59g2395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785926"/>
            <a:ext cx="3510667" cy="3357586"/>
          </a:xfrm>
          <a:prstGeom prst="rect">
            <a:avLst/>
          </a:prstGeom>
          <a:noFill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 l="15237" t="15714" r="14368" b="18928"/>
          <a:stretch>
            <a:fillRect/>
          </a:stretch>
        </p:blipFill>
        <p:spPr bwMode="auto">
          <a:xfrm>
            <a:off x="2071670" y="1520459"/>
            <a:ext cx="5000660" cy="3765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85720" y="214290"/>
            <a:ext cx="8858280" cy="64294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6600" dirty="0" smtClean="0">
                <a:solidFill>
                  <a:schemeClr val="bg1"/>
                </a:solidFill>
                <a:latin typeface="Baskerville Old Face" pitchFamily="18" charset="0"/>
                <a:ea typeface="+mj-ea"/>
                <a:cs typeface="+mj-cs"/>
              </a:rPr>
              <a:t>Il y a des verbes qui n’utilisent pas le verbe </a:t>
            </a:r>
            <a:r>
              <a:rPr lang="fr-CA" sz="6600" b="1" dirty="0" smtClean="0">
                <a:solidFill>
                  <a:srgbClr val="FF3399"/>
                </a:solidFill>
                <a:latin typeface="Baskerville Old Face" pitchFamily="18" charset="0"/>
                <a:ea typeface="+mj-ea"/>
                <a:cs typeface="+mj-cs"/>
              </a:rPr>
              <a:t>avoir</a:t>
            </a:r>
            <a:r>
              <a:rPr lang="fr-CA" sz="6600" dirty="0" smtClean="0">
                <a:solidFill>
                  <a:schemeClr val="bg1"/>
                </a:solidFill>
                <a:latin typeface="Baskerville Old Face" pitchFamily="18" charset="0"/>
                <a:ea typeface="+mj-ea"/>
                <a:cs typeface="+mj-cs"/>
              </a:rPr>
              <a:t> au passé.</a:t>
            </a:r>
            <a:endParaRPr kumimoji="0" lang="en-CA" sz="6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skerville Old Fac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28573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tout le </a:t>
            </a: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monde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_______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</a:rPr>
              <a:t>Le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</a:rPr>
              <a:t>Bugatti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</a:rPr>
              <a:t>Veyron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5140" y="285728"/>
            <a:ext cx="1285884" cy="642942"/>
          </a:xfrm>
        </p:spPr>
        <p:txBody>
          <a:bodyPr>
            <a:no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veut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6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avant, tout le monde  _______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un Cadillac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78644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voulait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32770" name="Picture 2" descr="http://www.cartype.com/pics/282/full/bugatti_veyron_f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85926"/>
            <a:ext cx="5500726" cy="3437954"/>
          </a:xfrm>
          <a:prstGeom prst="rect">
            <a:avLst/>
          </a:prstGeom>
          <a:noFill/>
        </p:spPr>
      </p:pic>
      <p:pic>
        <p:nvPicPr>
          <p:cNvPr id="32772" name="Picture 4" descr="Vintage Cadillac background for your Myspace Layout"/>
          <p:cNvPicPr>
            <a:picLocks noChangeAspect="1" noChangeArrowheads="1"/>
          </p:cNvPicPr>
          <p:nvPr/>
        </p:nvPicPr>
        <p:blipFill>
          <a:blip r:embed="rId3" cstate="print"/>
          <a:srcRect t="25049" r="-715"/>
          <a:stretch>
            <a:fillRect/>
          </a:stretch>
        </p:blipFill>
        <p:spPr bwMode="auto">
          <a:xfrm>
            <a:off x="1357290" y="1785927"/>
            <a:ext cx="6468804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64292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CA" sz="4800" b="1" noProof="0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5. 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Maintenant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elle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</a:rPr>
              <a:t>marcher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8" y="928670"/>
            <a:ext cx="1785950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peut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avant, elle ne ________ pas!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0" y="5286388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pouvait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2643182"/>
            <a:ext cx="2008958" cy="186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200402"/>
            <a:ext cx="1443044" cy="144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64292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CA" sz="3600" noProof="0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Maintenant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on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faire de la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bicyclette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 à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deux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roues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7686" y="571480"/>
            <a:ext cx="1785950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peut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avant, on ne ________ pas!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00562" y="5286388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pouvait</a:t>
            </a:r>
          </a:p>
        </p:txBody>
      </p:sp>
      <p:pic>
        <p:nvPicPr>
          <p:cNvPr id="35844" name="Picture 4" descr="http://www.visitpreston.com/xsdbimgs/kids%20cycling%20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00240"/>
            <a:ext cx="5072098" cy="3375317"/>
          </a:xfrm>
          <a:prstGeom prst="rect">
            <a:avLst/>
          </a:prstGeom>
          <a:noFill/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3" cstate="print"/>
          <a:srcRect l="12016" t="14179" r="13885" b="14925"/>
          <a:stretch>
            <a:fillRect/>
          </a:stretch>
        </p:blipFill>
        <p:spPr bwMode="auto">
          <a:xfrm>
            <a:off x="2357422" y="2000240"/>
            <a:ext cx="4286280" cy="330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64292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CA" sz="3600" noProof="0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Maintenant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faire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tes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lacets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.</a:t>
            </a:r>
            <a:endParaRPr lang="en-CA" sz="4000" noProof="0" dirty="0" smtClean="0">
              <a:solidFill>
                <a:schemeClr val="bg1"/>
              </a:solidFill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3306" y="857232"/>
            <a:ext cx="1785950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peux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quand tu étais petit,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tu ne _________ pas!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00364" y="5572140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pouvais</a:t>
            </a:r>
          </a:p>
        </p:txBody>
      </p:sp>
      <p:pic>
        <p:nvPicPr>
          <p:cNvPr id="36866" name="Picture 2" descr="http://i.ehow.com/images/GlobalPhoto/Articles/4789176/j0430685-main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857364"/>
            <a:ext cx="4857784" cy="3238523"/>
          </a:xfrm>
          <a:prstGeom prst="rect">
            <a:avLst/>
          </a:prstGeom>
          <a:noFill/>
        </p:spPr>
      </p:pic>
      <p:pic>
        <p:nvPicPr>
          <p:cNvPr id="36868" name="Picture 4" descr="http://www.myairshoes.com/wp-content/uploads/2008/05/cactus-ubis-ilis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5275" y="1837361"/>
            <a:ext cx="3756989" cy="3306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http://www.choosegrace.net/page2/page36/files/kid-thumbs-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000240"/>
            <a:ext cx="2148932" cy="3214710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-142876" y="64292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Maintenant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je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bien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comprendre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le 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français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2" y="571480"/>
            <a:ext cx="1857388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peux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avant, je ne _________ pas!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6248" y="5286388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pouvais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 l="18287" t="17105" r="24630" b="17105"/>
          <a:stretch>
            <a:fillRect/>
          </a:stretch>
        </p:blipFill>
        <p:spPr bwMode="auto">
          <a:xfrm>
            <a:off x="3348982" y="1928802"/>
            <a:ext cx="236602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64292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742950" lvl="0" indent="-742950" algn="ctr">
              <a:spcBef>
                <a:spcPct val="0"/>
              </a:spcBef>
              <a:defRPr/>
            </a:pPr>
            <a:r>
              <a:rPr lang="en-CA" sz="4800" b="1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6. 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ujourd’hui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écouter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</a:p>
          <a:p>
            <a:pPr marL="742950" lvl="0" indent="-742950" algn="ctr">
              <a:spcBef>
                <a:spcPct val="0"/>
              </a:spcBef>
              <a:defRPr/>
            </a:pP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ta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CA" sz="4000" dirty="0" err="1" smtClean="0">
                <a:solidFill>
                  <a:schemeClr val="bg1"/>
                </a:solidFill>
                <a:latin typeface="Arial Rounded MT Bold" pitchFamily="34" charset="0"/>
              </a:rPr>
              <a:t>mère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642918"/>
            <a:ext cx="1785950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dois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hier, tu _______ écouter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ton père!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357554" y="4929198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devais</a:t>
            </a:r>
          </a:p>
        </p:txBody>
      </p:sp>
      <p:pic>
        <p:nvPicPr>
          <p:cNvPr id="37890" name="Picture 2" descr="http://www.4tnz.com/files/emb-angry-mo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071678"/>
            <a:ext cx="2157041" cy="3000396"/>
          </a:xfrm>
          <a:prstGeom prst="rect">
            <a:avLst/>
          </a:prstGeom>
          <a:noFill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 l="9625" t="15761" r="10848" b="12500"/>
          <a:stretch>
            <a:fillRect/>
          </a:stretch>
        </p:blipFill>
        <p:spPr bwMode="auto">
          <a:xfrm>
            <a:off x="2214546" y="2071678"/>
            <a:ext cx="443240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:\Documents and Settings\SDuckworth\Local Settings\Temporary Internet Files\Content.IE5\KY04JUSC\j0232133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2214554"/>
            <a:ext cx="253366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-142876" y="64292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742950" lvl="0" indent="-742950" algn="ctr">
              <a:spcBef>
                <a:spcPct val="0"/>
              </a:spcBef>
              <a:defRPr/>
            </a:pP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ujourd’hui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on 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 faire </a:t>
            </a:r>
          </a:p>
          <a:p>
            <a:pPr marL="742950" lvl="0" indent="-742950" algn="ctr">
              <a:spcBef>
                <a:spcPct val="0"/>
              </a:spcBef>
              <a:defRPr/>
            </a:pP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les devoirs de </a:t>
            </a:r>
            <a:r>
              <a:rPr lang="en-CA" sz="40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mathématiques</a:t>
            </a:r>
            <a:r>
              <a:rPr lang="en-CA" sz="40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lang="en-CA" sz="4000" dirty="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571480"/>
            <a:ext cx="1785950" cy="642942"/>
          </a:xfrm>
        </p:spPr>
        <p:txBody>
          <a:bodyPr>
            <a:noAutofit/>
          </a:bodyPr>
          <a:lstStyle/>
          <a:p>
            <a:r>
              <a:rPr lang="fr-CA" sz="4000" dirty="0" smtClean="0">
                <a:solidFill>
                  <a:srgbClr val="66FF66"/>
                </a:solidFill>
                <a:latin typeface="Arial Rounded MT Bold" pitchFamily="34" charset="0"/>
              </a:rPr>
              <a:t>doit</a:t>
            </a:r>
            <a:endParaRPr lang="en-CA" sz="40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Hier, on _______ faire les devoirs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de science!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57356" y="4929198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devait</a:t>
            </a:r>
          </a:p>
        </p:txBody>
      </p:sp>
      <p:pic>
        <p:nvPicPr>
          <p:cNvPr id="38914" name="Picture 2" descr="http://www.phillipmartin.info/clipart/school_homewor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643050"/>
            <a:ext cx="3000364" cy="3468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571504" y="571480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742950" lvl="0" indent="-742950" algn="ctr">
              <a:spcBef>
                <a:spcPct val="0"/>
              </a:spcBef>
              <a:defRPr/>
            </a:pP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on 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 utiliser </a:t>
            </a:r>
          </a:p>
          <a:p>
            <a:pPr marL="742950" lvl="0" indent="-742950" algn="ctr">
              <a:spcBef>
                <a:spcPct val="0"/>
              </a:spcBef>
              <a:defRPr/>
            </a:pP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une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calculatrice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pour faire </a:t>
            </a:r>
          </a:p>
          <a:p>
            <a:pPr marL="742950" lvl="0" indent="-742950" algn="ctr">
              <a:spcBef>
                <a:spcPct val="0"/>
              </a:spcBef>
              <a:defRPr/>
            </a:pP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  les calculations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difficiles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lang="en-CA" sz="3600" dirty="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810" y="285728"/>
            <a:ext cx="1785950" cy="642942"/>
          </a:xfrm>
        </p:spPr>
        <p:txBody>
          <a:bodyPr>
            <a:no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doit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Avant, on _______ utiliser un </a:t>
            </a:r>
            <a:r>
              <a:rPr lang="fr-CA" sz="40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abacus</a:t>
            </a:r>
            <a:r>
              <a:rPr lang="fr-CA" sz="40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!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14480" y="5429264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devait</a:t>
            </a:r>
          </a:p>
        </p:txBody>
      </p:sp>
      <p:pic>
        <p:nvPicPr>
          <p:cNvPr id="40962" name="Picture 2" descr="http://cache3.asset-cache.net/xc/82860945.jpg?v=1&amp;c=IWSAsset&amp;k=2&amp;d=AA1747D0965B1B3DEAF3BB295FBF8B1D2574EE872CC217760A378C24A2843AC6E30A760B0D811297"/>
          <p:cNvPicPr>
            <a:picLocks noChangeAspect="1" noChangeArrowheads="1"/>
          </p:cNvPicPr>
          <p:nvPr/>
        </p:nvPicPr>
        <p:blipFill>
          <a:blip r:embed="rId2" cstate="print"/>
          <a:srcRect r="-98" b="15646"/>
          <a:stretch>
            <a:fillRect/>
          </a:stretch>
        </p:blipFill>
        <p:spPr bwMode="auto">
          <a:xfrm>
            <a:off x="3071802" y="2000240"/>
            <a:ext cx="2786082" cy="3514868"/>
          </a:xfrm>
          <a:prstGeom prst="rect">
            <a:avLst/>
          </a:prstGeom>
          <a:noFill/>
        </p:spPr>
      </p:pic>
      <p:pic>
        <p:nvPicPr>
          <p:cNvPr id="40964" name="Picture 4" descr="http://www.vyvy.org/main/sites/vyvy.org/files/abacus_touch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928802"/>
            <a:ext cx="5008566" cy="3541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85752" y="642926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742950" lvl="0" indent="-742950" algn="ctr">
              <a:spcBef>
                <a:spcPct val="0"/>
              </a:spcBef>
              <a:defRPr/>
            </a:pP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tout le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monde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parler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seulement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en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français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dans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</a:p>
          <a:p>
            <a:pPr marL="742950" lvl="0" indent="-742950" algn="ctr">
              <a:spcBef>
                <a:spcPct val="0"/>
              </a:spcBef>
              <a:defRPr/>
            </a:pP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la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classe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de </a:t>
            </a: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français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lang="en-CA" sz="3600" dirty="0" smtClean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7884" y="357166"/>
            <a:ext cx="1785950" cy="642942"/>
          </a:xfrm>
        </p:spPr>
        <p:txBody>
          <a:bodyPr>
            <a:no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doit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21495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Hier, tout le monde _______ parler seulement en français dans la classe de français aussi!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286248" y="4714884"/>
            <a:ext cx="3357586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devait</a:t>
            </a:r>
          </a:p>
        </p:txBody>
      </p:sp>
      <p:pic>
        <p:nvPicPr>
          <p:cNvPr id="39943" name="Picture 7" descr="http://pledgemyride.files.wordpress.com/2009/08/img_37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214554"/>
            <a:ext cx="3524275" cy="2643206"/>
          </a:xfrm>
          <a:prstGeom prst="rect">
            <a:avLst/>
          </a:prstGeom>
          <a:noFill/>
        </p:spPr>
      </p:pic>
      <p:sp>
        <p:nvSpPr>
          <p:cNvPr id="13" name="Rounded Rectangular Callout 12"/>
          <p:cNvSpPr/>
          <p:nvPr/>
        </p:nvSpPr>
        <p:spPr>
          <a:xfrm>
            <a:off x="4429124" y="2071678"/>
            <a:ext cx="1071570" cy="642942"/>
          </a:xfrm>
          <a:prstGeom prst="wedgeRoundRectCallout">
            <a:avLst>
              <a:gd name="adj1" fmla="val -54018"/>
              <a:gd name="adj2" fmla="val 8357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/>
          <p:cNvSpPr/>
          <p:nvPr/>
        </p:nvSpPr>
        <p:spPr>
          <a:xfrm>
            <a:off x="4500562" y="2068289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latin typeface="Arial Rounded MT Bold" pitchFamily="34" charset="0"/>
              </a:rPr>
              <a:t>Bonjour,</a:t>
            </a:r>
          </a:p>
          <a:p>
            <a:r>
              <a:rPr lang="fr-CA" sz="1200" b="1" dirty="0" smtClean="0">
                <a:latin typeface="Arial Rounded MT Bold" pitchFamily="34" charset="0"/>
              </a:rPr>
              <a:t>Comment</a:t>
            </a:r>
          </a:p>
          <a:p>
            <a:r>
              <a:rPr lang="fr-CA" sz="1200" b="1" dirty="0" smtClean="0">
                <a:latin typeface="Arial Rounded MT Bold" pitchFamily="34" charset="0"/>
              </a:rPr>
              <a:t>ça va?</a:t>
            </a:r>
            <a:endParaRPr lang="en-CA" sz="1200" b="1" dirty="0"/>
          </a:p>
        </p:txBody>
      </p:sp>
      <p:grpSp>
        <p:nvGrpSpPr>
          <p:cNvPr id="17" name="Group 16"/>
          <p:cNvGrpSpPr/>
          <p:nvPr/>
        </p:nvGrpSpPr>
        <p:grpSpPr>
          <a:xfrm>
            <a:off x="3929058" y="2071678"/>
            <a:ext cx="1428760" cy="646331"/>
            <a:chOff x="6572264" y="2928934"/>
            <a:chExt cx="1071570" cy="646331"/>
          </a:xfrm>
        </p:grpSpPr>
        <p:sp>
          <p:nvSpPr>
            <p:cNvPr id="16" name="Rounded Rectangular Callout 15"/>
            <p:cNvSpPr/>
            <p:nvPr/>
          </p:nvSpPr>
          <p:spPr>
            <a:xfrm>
              <a:off x="6572264" y="2928934"/>
              <a:ext cx="1071570" cy="642942"/>
            </a:xfrm>
            <a:prstGeom prst="wedgeRoundRectCallout">
              <a:avLst>
                <a:gd name="adj1" fmla="val 50278"/>
                <a:gd name="adj2" fmla="val 7830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643702" y="2928934"/>
              <a:ext cx="9616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A" sz="1200" b="1" dirty="0" smtClean="0">
                  <a:latin typeface="Arial Rounded MT Bold" pitchFamily="34" charset="0"/>
                </a:rPr>
                <a:t>Ça va bien</a:t>
              </a:r>
            </a:p>
            <a:p>
              <a:r>
                <a:rPr lang="fr-CA" sz="1200" b="1" dirty="0" smtClean="0">
                  <a:latin typeface="Arial Rounded MT Bold" pitchFamily="34" charset="0"/>
                </a:rPr>
                <a:t>Merci</a:t>
              </a:r>
            </a:p>
            <a:p>
              <a:r>
                <a:rPr lang="fr-CA" sz="1200" b="1" dirty="0" smtClean="0">
                  <a:latin typeface="Arial Rounded MT Bold" pitchFamily="34" charset="0"/>
                </a:rPr>
                <a:t>Et toi?</a:t>
              </a:r>
              <a:endParaRPr lang="en-CA" sz="1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  <p:bldP spid="13" grpId="0" animBg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42844" y="214290"/>
            <a:ext cx="8858280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skerville Old Face" pitchFamily="18" charset="0"/>
                <a:ea typeface="+mj-ea"/>
                <a:cs typeface="+mj-cs"/>
              </a:rPr>
              <a:t>Alors,</a:t>
            </a:r>
            <a:r>
              <a:rPr kumimoji="0" lang="fr-CA" sz="5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skerville Old Face" pitchFamily="18" charset="0"/>
                <a:ea typeface="+mj-ea"/>
                <a:cs typeface="+mj-cs"/>
              </a:rPr>
              <a:t> les six verbes qui utilisent </a:t>
            </a:r>
            <a:r>
              <a:rPr kumimoji="0" lang="fr-CA" sz="5400" b="0" i="0" u="none" strike="noStrike" kern="1200" cap="none" spc="0" normalizeH="0" noProof="0" dirty="0" smtClean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Baskerville Old Face" pitchFamily="18" charset="0"/>
                <a:ea typeface="+mj-ea"/>
                <a:cs typeface="+mj-cs"/>
              </a:rPr>
              <a:t>l’imparfait</a:t>
            </a:r>
            <a:r>
              <a:rPr kumimoji="0" lang="fr-CA" sz="5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askerville Old Face" pitchFamily="18" charset="0"/>
                <a:ea typeface="+mj-ea"/>
                <a:cs typeface="+mj-cs"/>
              </a:rPr>
              <a:t> au passé sont: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askerville Old Face" pitchFamily="18" charset="0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9010" y="2403499"/>
            <a:ext cx="8229600" cy="4525963"/>
          </a:xfrm>
        </p:spPr>
        <p:txBody>
          <a:bodyPr/>
          <a:lstStyle/>
          <a:p>
            <a:r>
              <a:rPr lang="fr-CA" b="1" dirty="0" smtClean="0">
                <a:solidFill>
                  <a:srgbClr val="66FF66"/>
                </a:solidFill>
              </a:rPr>
              <a:t>était</a:t>
            </a:r>
          </a:p>
          <a:p>
            <a:r>
              <a:rPr lang="fr-CA" b="1" dirty="0" smtClean="0">
                <a:solidFill>
                  <a:srgbClr val="66FF66"/>
                </a:solidFill>
              </a:rPr>
              <a:t>avait</a:t>
            </a:r>
          </a:p>
          <a:p>
            <a:r>
              <a:rPr lang="fr-CA" b="1" dirty="0" smtClean="0">
                <a:solidFill>
                  <a:srgbClr val="66FF66"/>
                </a:solidFill>
              </a:rPr>
              <a:t>savait</a:t>
            </a:r>
          </a:p>
          <a:p>
            <a:r>
              <a:rPr lang="fr-CA" b="1" dirty="0" smtClean="0">
                <a:solidFill>
                  <a:srgbClr val="66FF66"/>
                </a:solidFill>
              </a:rPr>
              <a:t>voulait</a:t>
            </a:r>
          </a:p>
          <a:p>
            <a:r>
              <a:rPr lang="fr-CA" b="1" dirty="0" smtClean="0">
                <a:solidFill>
                  <a:srgbClr val="66FF66"/>
                </a:solidFill>
              </a:rPr>
              <a:t>pouvait</a:t>
            </a:r>
          </a:p>
          <a:p>
            <a:r>
              <a:rPr lang="fr-CA" b="1" dirty="0" smtClean="0">
                <a:solidFill>
                  <a:srgbClr val="66FF66"/>
                </a:solidFill>
              </a:rPr>
              <a:t>devait</a:t>
            </a:r>
            <a:endParaRPr lang="en-CA" b="1" dirty="0">
              <a:solidFill>
                <a:srgbClr val="66FF66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85747" y="5842337"/>
            <a:ext cx="50866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6000" dirty="0" smtClean="0">
                <a:solidFill>
                  <a:srgbClr val="FF3399"/>
                </a:solidFill>
                <a:latin typeface="Berlin Sans FB Demi" pitchFamily="34" charset="0"/>
              </a:rPr>
              <a:t>Très, très bien!</a:t>
            </a:r>
            <a:endParaRPr lang="en-CA" sz="6000" dirty="0">
              <a:latin typeface="Berlin Sans FB Demi" pitchFamily="34" charset="0"/>
            </a:endParaRPr>
          </a:p>
        </p:txBody>
      </p:sp>
      <p:pic>
        <p:nvPicPr>
          <p:cNvPr id="7" name="Picture 6" descr="C:\Documents and Settings\SDuckworth\Local Settings\Temporary Internet Files\Content.IE5\43RB0B33\j0428065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438798"/>
            <a:ext cx="20955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85720" y="214290"/>
            <a:ext cx="8858280" cy="64294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6600" dirty="0" smtClean="0">
                <a:solidFill>
                  <a:schemeClr val="bg1"/>
                </a:solidFill>
                <a:latin typeface="Baskerville Old Face" pitchFamily="18" charset="0"/>
                <a:ea typeface="+mj-ea"/>
                <a:cs typeface="+mj-cs"/>
              </a:rPr>
              <a:t>Ils utilisent une forme de verbe complètement différente qui s’appelle</a:t>
            </a:r>
          </a:p>
          <a:p>
            <a:pPr lvl="0" algn="ctr">
              <a:spcBef>
                <a:spcPct val="0"/>
              </a:spcBef>
            </a:pPr>
            <a:r>
              <a:rPr lang="en-CA" sz="6600" dirty="0" err="1" smtClean="0">
                <a:solidFill>
                  <a:srgbClr val="FF3399"/>
                </a:solidFill>
                <a:latin typeface="Algerian" pitchFamily="82" charset="0"/>
              </a:rPr>
              <a:t>L’imparfait</a:t>
            </a:r>
            <a:endParaRPr kumimoji="0" lang="en-CA" sz="6600" b="0" i="0" u="none" strike="noStrike" kern="1200" cap="none" spc="0" normalizeH="0" baseline="0" noProof="0" dirty="0" smtClean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Baskerville Old Fac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85720" y="214290"/>
            <a:ext cx="8858280" cy="64294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6600" dirty="0" smtClean="0">
                <a:solidFill>
                  <a:schemeClr val="bg1"/>
                </a:solidFill>
                <a:latin typeface="Baskerville Old Face" pitchFamily="18" charset="0"/>
                <a:ea typeface="+mj-ea"/>
                <a:cs typeface="+mj-cs"/>
              </a:rPr>
              <a:t>Il y a </a:t>
            </a:r>
            <a:r>
              <a:rPr lang="fr-CA" sz="6600" dirty="0" smtClean="0">
                <a:solidFill>
                  <a:srgbClr val="FF3399"/>
                </a:solidFill>
                <a:latin typeface="Baskerville Old Face" pitchFamily="18" charset="0"/>
                <a:ea typeface="+mj-ea"/>
                <a:cs typeface="+mj-cs"/>
              </a:rPr>
              <a:t>six</a:t>
            </a:r>
            <a:r>
              <a:rPr lang="fr-CA" sz="6600" dirty="0" smtClean="0">
                <a:solidFill>
                  <a:schemeClr val="bg1"/>
                </a:solidFill>
                <a:latin typeface="Baskerville Old Face" pitchFamily="18" charset="0"/>
                <a:ea typeface="+mj-ea"/>
                <a:cs typeface="+mj-cs"/>
              </a:rPr>
              <a:t> verbes spéciaux comme ça.</a:t>
            </a:r>
            <a:endParaRPr kumimoji="0" lang="en-CA" sz="6600" b="0" i="0" u="none" strike="noStrike" kern="1200" cap="none" spc="0" normalizeH="0" baseline="0" noProof="0" dirty="0" smtClean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Baskerville Old Fac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0194737, Dave Nagel /Stone"/>
          <p:cNvPicPr>
            <a:picLocks noChangeAspect="1" noChangeArrowheads="1"/>
          </p:cNvPicPr>
          <p:nvPr/>
        </p:nvPicPr>
        <p:blipFill>
          <a:blip r:embed="rId2" cstate="print"/>
          <a:srcRect t="9996" r="1408"/>
          <a:stretch>
            <a:fillRect/>
          </a:stretch>
        </p:blipFill>
        <p:spPr bwMode="auto">
          <a:xfrm>
            <a:off x="2000232" y="2000240"/>
            <a:ext cx="5000660" cy="3216286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800" b="1" noProof="0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1. </a:t>
            </a:r>
            <a:r>
              <a:rPr lang="en-CA" sz="44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je _____ </a:t>
            </a:r>
            <a:r>
              <a:rPr lang="en-CA" sz="44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contente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48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66FF66"/>
                </a:solidFill>
                <a:latin typeface="Arial Rounded MT Bold" pitchFamily="34" charset="0"/>
              </a:rPr>
              <a:t>suis</a:t>
            </a:r>
            <a:endParaRPr lang="en-CA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j’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triste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86116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étais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026" name="Picture 2" descr="http://www.bethkingphd.com/sad%20bo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000240"/>
            <a:ext cx="5008566" cy="3354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 </a:t>
            </a:r>
            <a:r>
              <a:rPr lang="en-CA" sz="44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enthousiaste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2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66FF66"/>
                </a:solidFill>
                <a:latin typeface="Arial Rounded MT Bold" pitchFamily="34" charset="0"/>
              </a:rPr>
              <a:t>es</a:t>
            </a:r>
            <a:endParaRPr lang="en-CA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tu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fatiguée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71802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étais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7410" name="Picture 2" descr="http://www.dreamstime.com/tired-school-girl-doing-her-homework-thumb7905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6088" y="1643050"/>
            <a:ext cx="2768920" cy="3845722"/>
          </a:xfrm>
          <a:prstGeom prst="rect">
            <a:avLst/>
          </a:prstGeom>
          <a:noFill/>
        </p:spPr>
      </p:pic>
      <p:pic>
        <p:nvPicPr>
          <p:cNvPr id="17412" name="Picture 4" descr="http://www.minnisbaywindsurfingclub.org.uk/images/enthusiast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871675"/>
            <a:ext cx="4762500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571536" y="428604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lang="en-CA" sz="3600" dirty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______ riches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428612"/>
            <a:ext cx="2786082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sont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ils</a:t>
            </a:r>
            <a:r>
              <a:rPr lang="fr-CA" sz="3600" dirty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________ pauvres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00364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étaient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8436" name="Picture 4" descr="http://img.thesun.co.uk/multimedia/archive/00351/Tom_Naylor_Lottery__35140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071678"/>
            <a:ext cx="5143500" cy="3048000"/>
          </a:xfrm>
          <a:prstGeom prst="rect">
            <a:avLst/>
          </a:prstGeom>
          <a:noFill/>
        </p:spPr>
      </p:pic>
      <p:pic>
        <p:nvPicPr>
          <p:cNvPr id="18438" name="Picture 6" descr="http://www-scf.usc.edu/~desola/pilotimages/homeless_stree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928802"/>
            <a:ext cx="4929222" cy="3327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571536" y="428604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c’</a:t>
            </a:r>
            <a:r>
              <a:rPr lang="en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___ </a:t>
            </a:r>
            <a:r>
              <a:rPr lang="en-CA" sz="36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lundi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428612"/>
            <a:ext cx="2786082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66FF66"/>
                </a:solidFill>
                <a:latin typeface="Arial Rounded MT Bold" pitchFamily="34" charset="0"/>
              </a:rPr>
              <a:t>est</a:t>
            </a:r>
            <a:endParaRPr lang="en-CA" sz="3600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c’ _____  dimanche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était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1506" name="Picture 2" descr="http://spotwin.files.wordpress.com/2008/07/picture-2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643050"/>
            <a:ext cx="5024291" cy="3770020"/>
          </a:xfrm>
          <a:prstGeom prst="rect">
            <a:avLst/>
          </a:prstGeom>
          <a:noFill/>
        </p:spPr>
      </p:pic>
      <p:pic>
        <p:nvPicPr>
          <p:cNvPr id="21508" name="Picture 4" descr="http://images.smarter.com/blogs/Kids%20Playing%20Video%20Gam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714488"/>
            <a:ext cx="4741030" cy="3586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800" b="1" dirty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2</a:t>
            </a:r>
            <a:r>
              <a:rPr lang="en-CA" sz="4800" b="1" noProof="0" dirty="0" smtClean="0">
                <a:solidFill>
                  <a:srgbClr val="FF3399"/>
                </a:solidFill>
                <a:latin typeface="Arial Rounded MT Bold" pitchFamily="34" charset="0"/>
                <a:ea typeface="+mj-ea"/>
                <a:cs typeface="+mj-cs"/>
              </a:rPr>
              <a:t>. </a:t>
            </a:r>
            <a:r>
              <a:rPr lang="en-CA" sz="44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elle</a:t>
            </a:r>
            <a:r>
              <a:rPr lang="en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___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en-CA" sz="4400" noProof="0" dirty="0" err="1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cheveux</a:t>
            </a:r>
            <a:r>
              <a:rPr lang="en-CA" sz="4400" noProof="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 blonds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6446" y="7141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66FF66"/>
                </a:solidFill>
                <a:latin typeface="Arial Rounded MT Bold" pitchFamily="34" charset="0"/>
              </a:rPr>
              <a:t>a</a:t>
            </a:r>
            <a:endParaRPr lang="en-CA" dirty="0">
              <a:solidFill>
                <a:srgbClr val="66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Mais h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ier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dirty="0" smtClean="0">
                <a:solidFill>
                  <a:schemeClr val="bg1"/>
                </a:solidFill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les cheveux bruns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43438" y="514351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avait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9460" name="Picture 4" descr="http://www.usmagazine.com/uploads/assets/articles/26834-britney-spears-goes-brunette/britney-spears-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705432"/>
            <a:ext cx="3000396" cy="3714283"/>
          </a:xfrm>
          <a:prstGeom prst="rect">
            <a:avLst/>
          </a:prstGeom>
          <a:noFill/>
        </p:spPr>
      </p:pic>
      <p:pic>
        <p:nvPicPr>
          <p:cNvPr id="19462" name="Picture 6" descr="http://khairilhusni.blogmas.com/files/2007/10/britney-spears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928802"/>
            <a:ext cx="4314825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618</Words>
  <Application>Microsoft Office PowerPoint</Application>
  <PresentationFormat>On-screen Show (4:3)</PresentationFormat>
  <Paragraphs>162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L’imparfait</vt:lpstr>
      <vt:lpstr>Slide 2</vt:lpstr>
      <vt:lpstr>Slide 3</vt:lpstr>
      <vt:lpstr>Slide 4</vt:lpstr>
      <vt:lpstr>suis</vt:lpstr>
      <vt:lpstr>es</vt:lpstr>
      <vt:lpstr>sont</vt:lpstr>
      <vt:lpstr>est</vt:lpstr>
      <vt:lpstr>a</vt:lpstr>
      <vt:lpstr>ai</vt:lpstr>
      <vt:lpstr>a</vt:lpstr>
      <vt:lpstr>a</vt:lpstr>
      <vt:lpstr>sait</vt:lpstr>
      <vt:lpstr>sait</vt:lpstr>
      <vt:lpstr>sait</vt:lpstr>
      <vt:lpstr>sais</vt:lpstr>
      <vt:lpstr>veut</vt:lpstr>
      <vt:lpstr>veut</vt:lpstr>
      <vt:lpstr>veut</vt:lpstr>
      <vt:lpstr>veut</vt:lpstr>
      <vt:lpstr>peut</vt:lpstr>
      <vt:lpstr>peut</vt:lpstr>
      <vt:lpstr>peux</vt:lpstr>
      <vt:lpstr>peux</vt:lpstr>
      <vt:lpstr>dois</vt:lpstr>
      <vt:lpstr>doit</vt:lpstr>
      <vt:lpstr>doit</vt:lpstr>
      <vt:lpstr>doit</vt:lpstr>
      <vt:lpstr>Slide 29</vt:lpstr>
    </vt:vector>
  </TitlesOfParts>
  <Company>Crescent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L’imparfait</dc:title>
  <dc:creator>SDuckworth</dc:creator>
  <cp:lastModifiedBy>SDuckworth</cp:lastModifiedBy>
  <cp:revision>97</cp:revision>
  <dcterms:created xsi:type="dcterms:W3CDTF">2009-10-15T12:54:17Z</dcterms:created>
  <dcterms:modified xsi:type="dcterms:W3CDTF">2009-10-16T02:45:30Z</dcterms:modified>
</cp:coreProperties>
</file>