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Default Extension="wmf" ContentType="image/x-wmf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22"/>
  </p:notesMasterIdLst>
  <p:sldIdLst>
    <p:sldId id="256" r:id="rId2"/>
    <p:sldId id="261" r:id="rId3"/>
    <p:sldId id="258" r:id="rId4"/>
    <p:sldId id="259" r:id="rId5"/>
    <p:sldId id="260" r:id="rId6"/>
    <p:sldId id="263" r:id="rId7"/>
    <p:sldId id="264" r:id="rId8"/>
    <p:sldId id="265" r:id="rId9"/>
    <p:sldId id="262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5" r:id="rId19"/>
    <p:sldId id="277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CDB4FD-C116-4015-9C28-5CAF6AD9597A}" type="datetimeFigureOut">
              <a:rPr lang="en-US" smtClean="0"/>
              <a:pPr/>
              <a:t>2/24/12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661BA2-0271-4520-814F-127537D1BED0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742D70-BFC0-4C60-A044-E1A696032723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AB6FD-C591-4487-AE88-64B85B42F1B9}" type="datetimeFigureOut">
              <a:rPr lang="en-US" smtClean="0"/>
              <a:pPr/>
              <a:t>2/24/12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73673-E546-44E8-8107-C5A941E6DDB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AB6FD-C591-4487-AE88-64B85B42F1B9}" type="datetimeFigureOut">
              <a:rPr lang="en-US" smtClean="0"/>
              <a:pPr/>
              <a:t>2/24/12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73673-E546-44E8-8107-C5A941E6DDB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AB6FD-C591-4487-AE88-64B85B42F1B9}" type="datetimeFigureOut">
              <a:rPr lang="en-US" smtClean="0"/>
              <a:pPr/>
              <a:t>2/24/12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73673-E546-44E8-8107-C5A941E6DDB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AB6FD-C591-4487-AE88-64B85B42F1B9}" type="datetimeFigureOut">
              <a:rPr lang="en-US" smtClean="0"/>
              <a:pPr/>
              <a:t>2/24/12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73673-E546-44E8-8107-C5A941E6DDB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AB6FD-C591-4487-AE88-64B85B42F1B9}" type="datetimeFigureOut">
              <a:rPr lang="en-US" smtClean="0"/>
              <a:pPr/>
              <a:t>2/24/12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73673-E546-44E8-8107-C5A941E6DDB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AB6FD-C591-4487-AE88-64B85B42F1B9}" type="datetimeFigureOut">
              <a:rPr lang="en-US" smtClean="0"/>
              <a:pPr/>
              <a:t>2/24/12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73673-E546-44E8-8107-C5A941E6DDB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AB6FD-C591-4487-AE88-64B85B42F1B9}" type="datetimeFigureOut">
              <a:rPr lang="en-US" smtClean="0"/>
              <a:pPr/>
              <a:t>2/24/12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73673-E546-44E8-8107-C5A941E6DDB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AB6FD-C591-4487-AE88-64B85B42F1B9}" type="datetimeFigureOut">
              <a:rPr lang="en-US" smtClean="0"/>
              <a:pPr/>
              <a:t>2/24/12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73673-E546-44E8-8107-C5A941E6DDB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AB6FD-C591-4487-AE88-64B85B42F1B9}" type="datetimeFigureOut">
              <a:rPr lang="en-US" smtClean="0"/>
              <a:pPr/>
              <a:t>2/24/12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73673-E546-44E8-8107-C5A941E6DDB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AB6FD-C591-4487-AE88-64B85B42F1B9}" type="datetimeFigureOut">
              <a:rPr lang="en-US" smtClean="0"/>
              <a:pPr/>
              <a:t>2/24/12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73673-E546-44E8-8107-C5A941E6DDB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AB6FD-C591-4487-AE88-64B85B42F1B9}" type="datetimeFigureOut">
              <a:rPr lang="en-US" smtClean="0"/>
              <a:pPr/>
              <a:t>2/24/12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73673-E546-44E8-8107-C5A941E6DDB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8AB6FD-C591-4487-AE88-64B85B42F1B9}" type="datetimeFigureOut">
              <a:rPr lang="en-US" smtClean="0"/>
              <a:pPr/>
              <a:t>2/24/12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473673-E546-44E8-8107-C5A941E6DDBC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3.gif"/><Relationship Id="rId5" Type="http://schemas.openxmlformats.org/officeDocument/2006/relationships/image" Target="../media/image4.gif"/><Relationship Id="rId6" Type="http://schemas.openxmlformats.org/officeDocument/2006/relationships/image" Target="../media/image5.gif"/><Relationship Id="rId7" Type="http://schemas.openxmlformats.org/officeDocument/2006/relationships/image" Target="../media/image6.gif"/><Relationship Id="rId8" Type="http://schemas.openxmlformats.org/officeDocument/2006/relationships/image" Target="../media/image7.gif"/><Relationship Id="rId9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gif"/><Relationship Id="rId3" Type="http://schemas.openxmlformats.org/officeDocument/2006/relationships/image" Target="../media/image5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4" Type="http://schemas.openxmlformats.org/officeDocument/2006/relationships/image" Target="../media/image14.w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gif"/><Relationship Id="rId3" Type="http://schemas.openxmlformats.org/officeDocument/2006/relationships/image" Target="../media/image15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gif"/><Relationship Id="rId3" Type="http://schemas.openxmlformats.org/officeDocument/2006/relationships/image" Target="../media/image16.g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gif"/><Relationship Id="rId3" Type="http://schemas.openxmlformats.org/officeDocument/2006/relationships/image" Target="../media/image15.wmf"/></Relationships>
</file>

<file path=ppt/slides/_rels/slide1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.gif"/><Relationship Id="rId12" Type="http://schemas.openxmlformats.org/officeDocument/2006/relationships/image" Target="../media/image15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2.gif"/><Relationship Id="rId4" Type="http://schemas.openxmlformats.org/officeDocument/2006/relationships/image" Target="../media/image3.gif"/><Relationship Id="rId5" Type="http://schemas.openxmlformats.org/officeDocument/2006/relationships/image" Target="../media/image4.gif"/><Relationship Id="rId6" Type="http://schemas.openxmlformats.org/officeDocument/2006/relationships/image" Target="../media/image5.gif"/><Relationship Id="rId7" Type="http://schemas.openxmlformats.org/officeDocument/2006/relationships/image" Target="../media/image9.png"/><Relationship Id="rId8" Type="http://schemas.openxmlformats.org/officeDocument/2006/relationships/image" Target="../media/image6.gif"/><Relationship Id="rId9" Type="http://schemas.openxmlformats.org/officeDocument/2006/relationships/image" Target="../media/image13.wmf"/><Relationship Id="rId10" Type="http://schemas.openxmlformats.org/officeDocument/2006/relationships/image" Target="../media/image14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3.gif"/><Relationship Id="rId5" Type="http://schemas.openxmlformats.org/officeDocument/2006/relationships/image" Target="../media/image4.gif"/><Relationship Id="rId6" Type="http://schemas.openxmlformats.org/officeDocument/2006/relationships/image" Target="../media/image5.gif"/><Relationship Id="rId7" Type="http://schemas.openxmlformats.org/officeDocument/2006/relationships/image" Target="../media/image6.gif"/><Relationship Id="rId8" Type="http://schemas.openxmlformats.org/officeDocument/2006/relationships/image" Target="../media/image7.gi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gif"/><Relationship Id="rId3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gif"/><Relationship Id="rId3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6.gi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>
                <a:latin typeface="Arial Black" pitchFamily="34" charset="0"/>
              </a:rPr>
              <a:t>Les </a:t>
            </a:r>
            <a:r>
              <a:rPr lang="en-CA" dirty="0" err="1" smtClean="0">
                <a:latin typeface="Arial Black" pitchFamily="34" charset="0"/>
              </a:rPr>
              <a:t>verbes</a:t>
            </a:r>
            <a:r>
              <a:rPr lang="en-CA" dirty="0" smtClean="0">
                <a:latin typeface="Arial Black" pitchFamily="34" charset="0"/>
              </a:rPr>
              <a:t> qui </a:t>
            </a:r>
            <a:r>
              <a:rPr lang="en-CA" dirty="0" err="1" smtClean="0">
                <a:latin typeface="Arial Black" pitchFamily="34" charset="0"/>
              </a:rPr>
              <a:t>utilisent</a:t>
            </a:r>
            <a:r>
              <a:rPr lang="en-CA" dirty="0" smtClean="0">
                <a:latin typeface="Arial Black" pitchFamily="34" charset="0"/>
              </a:rPr>
              <a:t> </a:t>
            </a:r>
            <a:br>
              <a:rPr lang="en-CA" dirty="0" smtClean="0">
                <a:latin typeface="Arial Black" pitchFamily="34" charset="0"/>
              </a:rPr>
            </a:br>
            <a:r>
              <a:rPr lang="en-CA" dirty="0" smtClean="0">
                <a:latin typeface="Arial Black" pitchFamily="34" charset="0"/>
              </a:rPr>
              <a:t>“</a:t>
            </a:r>
            <a:r>
              <a:rPr lang="fr-CA" dirty="0" smtClean="0">
                <a:solidFill>
                  <a:srgbClr val="7030A0"/>
                </a:solidFill>
                <a:latin typeface="Arial Black" pitchFamily="34" charset="0"/>
              </a:rPr>
              <a:t>être</a:t>
            </a:r>
            <a:r>
              <a:rPr lang="en-US" dirty="0" smtClean="0">
                <a:latin typeface="Arial Black" pitchFamily="34" charset="0"/>
              </a:rPr>
              <a:t>”</a:t>
            </a:r>
            <a:r>
              <a:rPr lang="fr-CA" dirty="0" smtClean="0">
                <a:latin typeface="Arial Black" pitchFamily="34" charset="0"/>
              </a:rPr>
              <a:t> au passé</a:t>
            </a:r>
            <a:endParaRPr lang="en-CA" dirty="0">
              <a:latin typeface="Arial Black" pitchFamily="34" charset="0"/>
            </a:endParaRPr>
          </a:p>
        </p:txBody>
      </p:sp>
      <p:pic>
        <p:nvPicPr>
          <p:cNvPr id="6" name="Picture 4" descr="C:\Users\Ron &amp; Marie\AppData\Local\Microsoft\Windows\Temporary Internet Files\Content.IE5\3OO8XJKG\MMj02838480000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428604"/>
            <a:ext cx="1857388" cy="1560206"/>
          </a:xfrm>
          <a:prstGeom prst="rect">
            <a:avLst/>
          </a:prstGeom>
          <a:noFill/>
        </p:spPr>
      </p:pic>
      <p:pic>
        <p:nvPicPr>
          <p:cNvPr id="7" name="Picture 6" descr="C:\Users\Ron &amp; Marie\AppData\Local\Microsoft\Windows\Temporary Internet Files\Content.IE5\4GMU6DZK\MMj02838470000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500042"/>
            <a:ext cx="1785950" cy="1500198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428868"/>
            <a:ext cx="2239926" cy="238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20" y="214290"/>
            <a:ext cx="1071570" cy="17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 descr="32739346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57290" y="4786322"/>
            <a:ext cx="2143140" cy="113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57686" y="4786322"/>
            <a:ext cx="1377726" cy="1157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57950" y="3929066"/>
            <a:ext cx="2328875" cy="199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2" descr="Tools Logo Final with tagline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429388" y="5857892"/>
            <a:ext cx="1957347" cy="857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71472" y="1428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Aujourd’hui, le</a:t>
            </a:r>
            <a:r>
              <a:rPr kumimoji="0" lang="fr-CA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kumimoji="0" lang="fr-CA" sz="2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chien</a:t>
            </a:r>
            <a:r>
              <a:rPr kumimoji="0" lang="fr-CA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______</a:t>
            </a: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.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14348" y="507207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Hier, le</a:t>
            </a:r>
            <a:r>
              <a:rPr kumimoji="0" lang="fr-CA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chien</a:t>
            </a: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____</a:t>
            </a:r>
            <a:r>
              <a:rPr kumimoji="0" lang="fr-CA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lang="fr-CA" sz="2800" dirty="0" smtClean="0">
                <a:latin typeface="Arial Black" pitchFamily="34" charset="0"/>
                <a:ea typeface="+mj-ea"/>
                <a:cs typeface="+mj-cs"/>
              </a:rPr>
              <a:t>allé</a:t>
            </a: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.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143504" y="5286388"/>
            <a:ext cx="1143008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est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857884" y="357166"/>
            <a:ext cx="1571636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A" sz="2800" dirty="0" smtClean="0">
                <a:solidFill>
                  <a:schemeClr val="bg1"/>
                </a:solidFill>
                <a:latin typeface="Arial Black" pitchFamily="34" charset="0"/>
                <a:ea typeface="+mj-ea"/>
                <a:cs typeface="+mj-cs"/>
              </a:rPr>
              <a:t>va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/>
          <a:srcRect l="10886" t="12555" r="11864" b="12555"/>
          <a:stretch>
            <a:fillRect/>
          </a:stretch>
        </p:blipFill>
        <p:spPr bwMode="auto">
          <a:xfrm>
            <a:off x="2786050" y="1357298"/>
            <a:ext cx="4286280" cy="368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71472" y="1428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Aujourd’hui, le</a:t>
            </a:r>
            <a:r>
              <a:rPr kumimoji="0" lang="fr-CA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kumimoji="0" lang="fr-CA" sz="2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chien</a:t>
            </a:r>
            <a:r>
              <a:rPr kumimoji="0" lang="fr-CA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_______</a:t>
            </a: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.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14348" y="507207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Hier, le</a:t>
            </a:r>
            <a:r>
              <a:rPr kumimoji="0" lang="fr-CA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chien</a:t>
            </a: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____</a:t>
            </a:r>
            <a:r>
              <a:rPr kumimoji="0" lang="fr-CA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lang="fr-CA" sz="2800" noProof="0" dirty="0" smtClean="0">
                <a:latin typeface="Arial Black" pitchFamily="34" charset="0"/>
                <a:ea typeface="+mj-ea"/>
                <a:cs typeface="+mj-cs"/>
              </a:rPr>
              <a:t>venu</a:t>
            </a: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.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072066" y="5286388"/>
            <a:ext cx="1143008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est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857884" y="357166"/>
            <a:ext cx="1571636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A" sz="2800" noProof="0" dirty="0" smtClean="0">
                <a:solidFill>
                  <a:schemeClr val="bg1"/>
                </a:solidFill>
                <a:latin typeface="Arial Black" pitchFamily="34" charset="0"/>
                <a:ea typeface="+mj-ea"/>
                <a:cs typeface="+mj-cs"/>
              </a:rPr>
              <a:t>vient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786058"/>
            <a:ext cx="2986060" cy="1482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3" descr="32739346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2786058"/>
            <a:ext cx="2883251" cy="1524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71472" y="1428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Aujourd’hui, les</a:t>
            </a:r>
            <a:r>
              <a:rPr kumimoji="0" lang="fr-CA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chiens </a:t>
            </a: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_______.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14348" y="507207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Hier, </a:t>
            </a: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les</a:t>
            </a:r>
            <a:r>
              <a:rPr kumimoji="0" lang="fr-CA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chiens  </a:t>
            </a: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  </a:t>
            </a: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____</a:t>
            </a:r>
            <a:r>
              <a:rPr kumimoji="0" lang="fr-CA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lang="fr-CA" sz="2800" dirty="0" smtClean="0">
                <a:latin typeface="Arial Black" pitchFamily="34" charset="0"/>
                <a:ea typeface="+mj-ea"/>
                <a:cs typeface="+mj-cs"/>
              </a:rPr>
              <a:t>restés</a:t>
            </a: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.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181600" y="5257800"/>
            <a:ext cx="1143008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sont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857884" y="357166"/>
            <a:ext cx="2143116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A" sz="2800" noProof="0" dirty="0" smtClean="0">
                <a:solidFill>
                  <a:schemeClr val="bg1"/>
                </a:solidFill>
                <a:latin typeface="Arial Black" pitchFamily="34" charset="0"/>
                <a:ea typeface="+mj-ea"/>
                <a:cs typeface="+mj-cs"/>
              </a:rPr>
              <a:t>restent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2057400"/>
            <a:ext cx="3327400" cy="243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Ron &amp; Marie\AppData\Local\Microsoft\Windows\Temporary Internet Files\Content.IE5\MDR01801\MCj0441892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500174"/>
            <a:ext cx="3573388" cy="3000396"/>
          </a:xfrm>
          <a:prstGeom prst="rect">
            <a:avLst/>
          </a:prstGeom>
          <a:noFill/>
        </p:spPr>
      </p:pic>
      <p:pic>
        <p:nvPicPr>
          <p:cNvPr id="21508" name="Picture 4" descr="C:\Users\Ron &amp; Marie\AppData\Local\Microsoft\Windows\Temporary Internet Files\Content.IE5\W0NLDMOX\MCj0441890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928670"/>
            <a:ext cx="3214710" cy="3556431"/>
          </a:xfrm>
          <a:prstGeom prst="rect">
            <a:avLst/>
          </a:prstGeom>
          <a:noFill/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642910" y="5000636"/>
            <a:ext cx="3143272" cy="100013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9. </a:t>
            </a:r>
            <a:r>
              <a:rPr kumimoji="0" lang="fr-CA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Monter</a:t>
            </a:r>
            <a:endParaRPr kumimoji="0" lang="en-C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143404" y="4786322"/>
            <a:ext cx="5572132" cy="100013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10. </a:t>
            </a:r>
            <a:r>
              <a:rPr kumimoji="0" lang="fr-CA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Descendre</a:t>
            </a:r>
            <a:endParaRPr kumimoji="0" lang="en-C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929190" y="5786454"/>
            <a:ext cx="3643338" cy="100013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11. </a:t>
            </a:r>
            <a:r>
              <a:rPr kumimoji="0" lang="fr-CA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Tomber</a:t>
            </a:r>
            <a:endParaRPr kumimoji="0" lang="en-C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46882" y="5357826"/>
            <a:ext cx="9397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A" sz="3200" dirty="0" smtClean="0">
                <a:latin typeface="Tempus Sans ITC" pitchFamily="82" charset="0"/>
              </a:rPr>
              <a:t>ou</a:t>
            </a:r>
            <a:endParaRPr lang="en-CA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71472" y="1428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Aujourd’hui, vous   _______ en haut.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14348" y="507207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Hier, vous _____</a:t>
            </a:r>
            <a:r>
              <a:rPr kumimoji="0" lang="fr-CA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 </a:t>
            </a:r>
            <a:r>
              <a:rPr lang="fr-CA" sz="2800" noProof="0" dirty="0" smtClean="0">
                <a:latin typeface="Arial Black" pitchFamily="34" charset="0"/>
                <a:ea typeface="+mj-ea"/>
                <a:cs typeface="+mj-cs"/>
              </a:rPr>
              <a:t>monté en haut</a:t>
            </a: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.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657600" y="5257800"/>
            <a:ext cx="1143008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 êtes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0" y="381000"/>
            <a:ext cx="1871666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A" sz="2800" dirty="0" smtClean="0">
                <a:solidFill>
                  <a:schemeClr val="bg1"/>
                </a:solidFill>
                <a:latin typeface="Arial Black" pitchFamily="34" charset="0"/>
                <a:ea typeface="+mj-ea"/>
                <a:cs typeface="+mj-cs"/>
              </a:rPr>
              <a:t>montez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pic>
        <p:nvPicPr>
          <p:cNvPr id="11" name="Picture 4" descr="C:\Users\Ron &amp; Marie\AppData\Local\Microsoft\Windows\Temporary Internet Files\Content.IE5\W0NLDMOX\MCj0441890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1357298"/>
            <a:ext cx="3214710" cy="35564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71472" y="1428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Aujourd’hui, on</a:t>
            </a:r>
            <a:r>
              <a:rPr kumimoji="0" lang="fr-CA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_________ les escaliers.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14348" y="507207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Hier, on ____</a:t>
            </a:r>
            <a:r>
              <a:rPr kumimoji="0" lang="fr-CA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lang="fr-CA" sz="2800" dirty="0" smtClean="0">
                <a:latin typeface="Arial Black" pitchFamily="34" charset="0"/>
                <a:ea typeface="+mj-ea"/>
                <a:cs typeface="+mj-cs"/>
              </a:rPr>
              <a:t>descendu</a:t>
            </a:r>
            <a:r>
              <a:rPr lang="fr-CA" sz="2800" noProof="0" dirty="0" smtClean="0">
                <a:latin typeface="Arial Black" pitchFamily="34" charset="0"/>
                <a:ea typeface="+mj-ea"/>
                <a:cs typeface="+mj-cs"/>
              </a:rPr>
              <a:t> les escaliers</a:t>
            </a: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.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714612" y="5286388"/>
            <a:ext cx="1143008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est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929058" y="357166"/>
            <a:ext cx="1857388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A" sz="2800" noProof="0" dirty="0" smtClean="0">
                <a:solidFill>
                  <a:schemeClr val="bg1"/>
                </a:solidFill>
                <a:latin typeface="Arial Black" pitchFamily="34" charset="0"/>
                <a:ea typeface="+mj-ea"/>
                <a:cs typeface="+mj-cs"/>
              </a:rPr>
              <a:t>descend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pic>
        <p:nvPicPr>
          <p:cNvPr id="10" name="Picture 2" descr="C:\Users\Ron &amp; Marie\AppData\Local\Microsoft\Windows\Temporary Internet Files\Content.IE5\MDR01801\MCj0441892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169983"/>
            <a:ext cx="3286148" cy="2759215"/>
          </a:xfrm>
          <a:prstGeom prst="rect">
            <a:avLst/>
          </a:prstGeom>
          <a:noFill/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500034" y="1071554"/>
            <a:ext cx="84296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Aujourd’hui, on</a:t>
            </a:r>
            <a:r>
              <a:rPr kumimoji="0" lang="fr-CA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_________ sur les escaliers.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357686" y="928670"/>
            <a:ext cx="9397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A" sz="3200" dirty="0" smtClean="0">
                <a:latin typeface="Tempus Sans ITC" pitchFamily="82" charset="0"/>
              </a:rPr>
              <a:t>ou</a:t>
            </a:r>
            <a:endParaRPr lang="en-CA" sz="3200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3571868" y="1285860"/>
            <a:ext cx="1857388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A" sz="2800" noProof="0" dirty="0" smtClean="0">
                <a:solidFill>
                  <a:schemeClr val="bg1"/>
                </a:solidFill>
                <a:latin typeface="Arial Black" pitchFamily="34" charset="0"/>
                <a:ea typeface="+mj-ea"/>
                <a:cs typeface="+mj-cs"/>
              </a:rPr>
              <a:t>tombe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628680" y="57150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Hier, on ____</a:t>
            </a:r>
            <a:r>
              <a:rPr kumimoji="0" lang="fr-CA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lang="fr-CA" sz="2800" dirty="0" smtClean="0">
                <a:latin typeface="Arial Black" pitchFamily="34" charset="0"/>
                <a:ea typeface="+mj-ea"/>
                <a:cs typeface="+mj-cs"/>
              </a:rPr>
              <a:t>tombé sur</a:t>
            </a:r>
            <a:r>
              <a:rPr lang="fr-CA" sz="2800" noProof="0" dirty="0" smtClean="0">
                <a:latin typeface="Arial Black" pitchFamily="34" charset="0"/>
                <a:ea typeface="+mj-ea"/>
                <a:cs typeface="+mj-cs"/>
              </a:rPr>
              <a:t> les escaliers</a:t>
            </a: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.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2571736" y="5929330"/>
            <a:ext cx="1143008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est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714744" y="5643578"/>
            <a:ext cx="9397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A" sz="3200" dirty="0" smtClean="0">
                <a:latin typeface="Tempus Sans ITC" pitchFamily="82" charset="0"/>
              </a:rPr>
              <a:t>ou</a:t>
            </a:r>
            <a:endParaRPr lang="en-CA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5357826"/>
            <a:ext cx="3571900" cy="1000132"/>
          </a:xfrm>
        </p:spPr>
        <p:txBody>
          <a:bodyPr>
            <a:normAutofit/>
          </a:bodyPr>
          <a:lstStyle/>
          <a:p>
            <a:r>
              <a:rPr lang="fr-CA" dirty="0" smtClean="0">
                <a:solidFill>
                  <a:srgbClr val="7030A0"/>
                </a:solidFill>
                <a:latin typeface="Arial Black" pitchFamily="34" charset="0"/>
              </a:rPr>
              <a:t>12.</a:t>
            </a:r>
            <a:r>
              <a:rPr lang="fr-CA" dirty="0" smtClean="0">
                <a:latin typeface="Arial Black" pitchFamily="34" charset="0"/>
              </a:rPr>
              <a:t> Naître</a:t>
            </a:r>
            <a:endParaRPr lang="en-CA" dirty="0">
              <a:latin typeface="Arial Black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572132" y="5357826"/>
            <a:ext cx="3286148" cy="10001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A" sz="4400" dirty="0" smtClean="0">
                <a:solidFill>
                  <a:srgbClr val="7030A0"/>
                </a:solidFill>
                <a:latin typeface="Arial Black" pitchFamily="34" charset="0"/>
                <a:ea typeface="+mj-ea"/>
                <a:cs typeface="+mj-cs"/>
              </a:rPr>
              <a:t>13.</a:t>
            </a:r>
            <a:r>
              <a:rPr lang="fr-CA" sz="4400" dirty="0" smtClean="0">
                <a:latin typeface="Arial Black" pitchFamily="34" charset="0"/>
                <a:ea typeface="+mj-ea"/>
                <a:cs typeface="+mj-cs"/>
              </a:rPr>
              <a:t> Mourir</a:t>
            </a:r>
            <a:endParaRPr kumimoji="0" lang="en-C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500306"/>
            <a:ext cx="2328875" cy="199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 descr="j0364682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571744"/>
            <a:ext cx="172402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714348" y="507207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A" sz="2800" dirty="0" smtClean="0">
                <a:latin typeface="Arial Black" pitchFamily="34" charset="0"/>
                <a:ea typeface="+mj-ea"/>
                <a:cs typeface="+mj-cs"/>
              </a:rPr>
              <a:t>Terry Fox</a:t>
            </a: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_____</a:t>
            </a:r>
            <a:r>
              <a:rPr kumimoji="0" lang="fr-CA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lang="fr-CA" sz="2800" dirty="0" smtClean="0">
                <a:latin typeface="Arial Black" pitchFamily="34" charset="0"/>
                <a:ea typeface="+mj-ea"/>
                <a:cs typeface="+mj-cs"/>
              </a:rPr>
              <a:t>né en 1958</a:t>
            </a: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.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143372" y="5286388"/>
            <a:ext cx="1143008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A" sz="2800" dirty="0" smtClean="0">
                <a:solidFill>
                  <a:schemeClr val="bg1"/>
                </a:solidFill>
                <a:latin typeface="Arial Black" pitchFamily="34" charset="0"/>
                <a:ea typeface="+mj-ea"/>
                <a:cs typeface="+mj-cs"/>
              </a:rPr>
              <a:t>est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2428868"/>
            <a:ext cx="2328875" cy="199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 descr="http://www.nyc.gov/html/sports/gif/terryfox_0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2000240"/>
            <a:ext cx="2857500" cy="2571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714348" y="507207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A" sz="2800" dirty="0" smtClean="0">
                <a:latin typeface="Arial Black" pitchFamily="34" charset="0"/>
                <a:ea typeface="+mj-ea"/>
                <a:cs typeface="+mj-cs"/>
              </a:rPr>
              <a:t>Terry Fox</a:t>
            </a: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_____</a:t>
            </a:r>
            <a:r>
              <a:rPr kumimoji="0" lang="fr-CA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lang="fr-CA" sz="2800" noProof="0" dirty="0" smtClean="0">
                <a:latin typeface="Arial Black" pitchFamily="34" charset="0"/>
                <a:ea typeface="+mj-ea"/>
                <a:cs typeface="+mj-cs"/>
              </a:rPr>
              <a:t>mort</a:t>
            </a:r>
            <a:r>
              <a:rPr lang="fr-CA" sz="2800" dirty="0" smtClean="0">
                <a:latin typeface="Arial Black" pitchFamily="34" charset="0"/>
                <a:ea typeface="+mj-ea"/>
                <a:cs typeface="+mj-cs"/>
              </a:rPr>
              <a:t> en 1981</a:t>
            </a: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.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857620" y="5286388"/>
            <a:ext cx="1143008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A" sz="2800" dirty="0" smtClean="0">
                <a:solidFill>
                  <a:schemeClr val="bg1"/>
                </a:solidFill>
                <a:latin typeface="Arial Black" pitchFamily="34" charset="0"/>
                <a:ea typeface="+mj-ea"/>
                <a:cs typeface="+mj-cs"/>
              </a:rPr>
              <a:t>est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pic>
        <p:nvPicPr>
          <p:cNvPr id="11" name="Picture 2" descr="http://www.nyc.gov/html/sports/gif/terryfox_0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000240"/>
            <a:ext cx="2857500" cy="2571750"/>
          </a:xfrm>
          <a:prstGeom prst="rect">
            <a:avLst/>
          </a:prstGeom>
          <a:noFill/>
        </p:spPr>
      </p:pic>
      <p:pic>
        <p:nvPicPr>
          <p:cNvPr id="6" name="Picture 4" descr="j0364682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2500306"/>
            <a:ext cx="172402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14338"/>
            <a:ext cx="8858280" cy="1143000"/>
          </a:xfrm>
        </p:spPr>
        <p:txBody>
          <a:bodyPr>
            <a:normAutofit fontScale="90000"/>
          </a:bodyPr>
          <a:lstStyle/>
          <a:p>
            <a:r>
              <a:rPr lang="fr-CA" b="1" dirty="0" smtClean="0"/>
              <a:t>Les verbes qui utilisent </a:t>
            </a:r>
            <a:r>
              <a:rPr lang="en-US" b="1" dirty="0" smtClean="0"/>
              <a:t>“</a:t>
            </a:r>
            <a:r>
              <a:rPr lang="fr-CA" b="1" dirty="0" smtClean="0"/>
              <a:t>être</a:t>
            </a:r>
            <a:r>
              <a:rPr lang="en-US" b="1" dirty="0" smtClean="0"/>
              <a:t>” au pass</a:t>
            </a:r>
            <a:r>
              <a:rPr lang="fr-CA" b="1" dirty="0" smtClean="0"/>
              <a:t>é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7308" y="928670"/>
            <a:ext cx="8229600" cy="62151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CA" sz="3600" dirty="0" smtClean="0">
                <a:solidFill>
                  <a:srgbClr val="7030A0"/>
                </a:solidFill>
              </a:rPr>
              <a:t>1.</a:t>
            </a:r>
            <a:r>
              <a:rPr lang="fr-CA" sz="3600" dirty="0" smtClean="0"/>
              <a:t> Entrer				</a:t>
            </a:r>
          </a:p>
          <a:p>
            <a:pPr>
              <a:buNone/>
            </a:pPr>
            <a:r>
              <a:rPr lang="fr-CA" sz="3600" dirty="0" smtClean="0">
                <a:solidFill>
                  <a:srgbClr val="7030A0"/>
                </a:solidFill>
              </a:rPr>
              <a:t>2.</a:t>
            </a:r>
            <a:r>
              <a:rPr lang="fr-CA" sz="3600" dirty="0" smtClean="0"/>
              <a:t> Sortir			</a:t>
            </a:r>
          </a:p>
          <a:p>
            <a:pPr>
              <a:buNone/>
            </a:pPr>
            <a:r>
              <a:rPr lang="fr-CA" sz="3600" dirty="0" smtClean="0">
                <a:solidFill>
                  <a:srgbClr val="7030A0"/>
                </a:solidFill>
              </a:rPr>
              <a:t>3.</a:t>
            </a:r>
            <a:r>
              <a:rPr lang="fr-CA" sz="3600" dirty="0" smtClean="0"/>
              <a:t> Partir			</a:t>
            </a:r>
          </a:p>
          <a:p>
            <a:pPr>
              <a:buNone/>
            </a:pPr>
            <a:r>
              <a:rPr lang="fr-CA" sz="3600" dirty="0" smtClean="0">
                <a:solidFill>
                  <a:srgbClr val="7030A0"/>
                </a:solidFill>
              </a:rPr>
              <a:t>4.</a:t>
            </a:r>
            <a:r>
              <a:rPr lang="fr-CA" sz="3600" dirty="0" smtClean="0"/>
              <a:t> Arriver			</a:t>
            </a:r>
          </a:p>
          <a:p>
            <a:pPr>
              <a:buNone/>
            </a:pPr>
            <a:r>
              <a:rPr lang="fr-CA" sz="3600" dirty="0" smtClean="0">
                <a:solidFill>
                  <a:srgbClr val="7030A0"/>
                </a:solidFill>
              </a:rPr>
              <a:t>5.</a:t>
            </a:r>
            <a:r>
              <a:rPr lang="fr-CA" sz="3600" dirty="0" smtClean="0"/>
              <a:t> Retourner			</a:t>
            </a:r>
          </a:p>
          <a:p>
            <a:pPr>
              <a:buNone/>
            </a:pPr>
            <a:r>
              <a:rPr lang="fr-CA" sz="3600" dirty="0" smtClean="0"/>
              <a:t>       rentrer (17)</a:t>
            </a:r>
          </a:p>
          <a:p>
            <a:pPr>
              <a:buNone/>
            </a:pPr>
            <a:r>
              <a:rPr lang="fr-CA" sz="3600" dirty="0" smtClean="0">
                <a:solidFill>
                  <a:srgbClr val="7030A0"/>
                </a:solidFill>
              </a:rPr>
              <a:t>6.</a:t>
            </a:r>
            <a:r>
              <a:rPr lang="fr-CA" sz="3600" dirty="0" smtClean="0"/>
              <a:t> Aller</a:t>
            </a:r>
          </a:p>
          <a:p>
            <a:pPr>
              <a:buNone/>
            </a:pPr>
            <a:r>
              <a:rPr lang="fr-CA" sz="3600" dirty="0" smtClean="0">
                <a:solidFill>
                  <a:srgbClr val="7030A0"/>
                </a:solidFill>
              </a:rPr>
              <a:t>7.</a:t>
            </a:r>
            <a:r>
              <a:rPr lang="fr-CA" sz="3600" dirty="0" smtClean="0"/>
              <a:t> Venir </a:t>
            </a:r>
          </a:p>
          <a:p>
            <a:pPr>
              <a:buNone/>
            </a:pPr>
            <a:r>
              <a:rPr lang="fr-CA" sz="3600" dirty="0" smtClean="0"/>
              <a:t>14-revenir  15-devenir  16-passer</a:t>
            </a:r>
          </a:p>
          <a:p>
            <a:pPr>
              <a:buNone/>
            </a:pPr>
            <a:endParaRPr lang="en-CA" sz="3600" dirty="0"/>
          </a:p>
        </p:txBody>
      </p:sp>
      <p:pic>
        <p:nvPicPr>
          <p:cNvPr id="4" name="Picture 4" descr="C:\Users\Ron &amp; Marie\AppData\Local\Microsoft\Windows\Temporary Internet Files\Content.IE5\3OO8XJKG\MMj02838480000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900095"/>
            <a:ext cx="714380" cy="600079"/>
          </a:xfrm>
          <a:prstGeom prst="rect">
            <a:avLst/>
          </a:prstGeom>
          <a:noFill/>
        </p:spPr>
      </p:pic>
      <p:pic>
        <p:nvPicPr>
          <p:cNvPr id="5" name="Picture 4" descr="C:\Users\Ron &amp; Marie\AppData\Local\Microsoft\Windows\Temporary Internet Files\Content.IE5\4GMU6DZK\MMj02838470000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797356"/>
            <a:ext cx="666755" cy="560074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071678"/>
            <a:ext cx="1071570" cy="1142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3500438"/>
            <a:ext cx="726948" cy="1192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 descr="32739346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857892"/>
            <a:ext cx="946071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 cstate="print"/>
          <a:srcRect l="7973" t="9774" r="8887" b="8056"/>
          <a:stretch>
            <a:fillRect/>
          </a:stretch>
        </p:blipFill>
        <p:spPr bwMode="auto">
          <a:xfrm>
            <a:off x="214282" y="4929198"/>
            <a:ext cx="785818" cy="70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00562" y="857232"/>
            <a:ext cx="785818" cy="66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5415026" y="857232"/>
            <a:ext cx="8229600" cy="5143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CA" sz="3600" noProof="0" dirty="0" smtClean="0">
                <a:solidFill>
                  <a:srgbClr val="7030A0"/>
                </a:solidFill>
              </a:rPr>
              <a:t>8.</a:t>
            </a:r>
            <a:r>
              <a:rPr lang="fr-CA" sz="3600" noProof="0" dirty="0" smtClean="0"/>
              <a:t> Rester</a:t>
            </a:r>
            <a:r>
              <a:rPr kumimoji="0" lang="fr-CA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CA" sz="3600" noProof="0" dirty="0" smtClean="0">
                <a:solidFill>
                  <a:srgbClr val="7030A0"/>
                </a:solidFill>
              </a:rPr>
              <a:t>9.</a:t>
            </a:r>
            <a:r>
              <a:rPr lang="fr-CA" sz="3600" noProof="0" dirty="0" smtClean="0"/>
              <a:t> Monter</a:t>
            </a:r>
            <a:r>
              <a:rPr kumimoji="0" lang="fr-CA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CA" sz="3600" dirty="0" smtClean="0">
                <a:solidFill>
                  <a:srgbClr val="7030A0"/>
                </a:solidFill>
              </a:rPr>
              <a:t>10</a:t>
            </a:r>
            <a:r>
              <a:rPr kumimoji="0" lang="fr-CA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r>
              <a:rPr kumimoji="0" lang="fr-CA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fr-CA" sz="3600" dirty="0" smtClean="0"/>
              <a:t>Descendre</a:t>
            </a:r>
            <a:r>
              <a:rPr kumimoji="0" lang="fr-CA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CA" sz="3600" dirty="0" smtClean="0">
                <a:solidFill>
                  <a:srgbClr val="7030A0"/>
                </a:solidFill>
              </a:rPr>
              <a:t>11</a:t>
            </a:r>
            <a:r>
              <a:rPr kumimoji="0" lang="fr-CA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r>
              <a:rPr kumimoji="0" lang="fr-CA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Tomber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CA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CA" sz="3600" dirty="0" smtClean="0">
                <a:solidFill>
                  <a:srgbClr val="7030A0"/>
                </a:solidFill>
              </a:rPr>
              <a:t>12</a:t>
            </a:r>
            <a:r>
              <a:rPr kumimoji="0" lang="fr-CA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r>
              <a:rPr kumimoji="0" lang="fr-CA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Naître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CA" sz="3600" dirty="0" smtClean="0">
                <a:solidFill>
                  <a:srgbClr val="7030A0"/>
                </a:solidFill>
              </a:rPr>
              <a:t>13.</a:t>
            </a:r>
            <a:r>
              <a:rPr kumimoji="0" lang="fr-CA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Mourir		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CA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CA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" name="Picture 2" descr="C:\Users\Ron &amp; Marie\AppData\Local\Microsoft\Windows\Temporary Internet Files\Content.IE5\MDR01801\MCj04418920000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00562" y="2714620"/>
            <a:ext cx="935887" cy="785818"/>
          </a:xfrm>
          <a:prstGeom prst="rect">
            <a:avLst/>
          </a:prstGeom>
          <a:noFill/>
        </p:spPr>
      </p:pic>
      <p:pic>
        <p:nvPicPr>
          <p:cNvPr id="13" name="Picture 4" descr="C:\Users\Ron &amp; Marie\AppData\Local\Microsoft\Windows\Temporary Internet Files\Content.IE5\W0NLDMOX\MCj04418900000[1].wm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11494" y="1643050"/>
            <a:ext cx="774886" cy="857256"/>
          </a:xfrm>
          <a:prstGeom prst="rect">
            <a:avLst/>
          </a:prstGeom>
          <a:noFill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357686" y="3857628"/>
            <a:ext cx="1214446" cy="1042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4" descr="j0364682[1]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643438" y="4929198"/>
            <a:ext cx="748595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7543800" y="2590800"/>
            <a:ext cx="8572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A" sz="3200" dirty="0" smtClean="0">
                <a:latin typeface="Tempus Sans ITC" pitchFamily="82" charset="0"/>
              </a:rPr>
              <a:t>ou</a:t>
            </a:r>
            <a:endParaRPr lang="en-CA" sz="3200" dirty="0"/>
          </a:p>
        </p:txBody>
      </p:sp>
      <p:sp>
        <p:nvSpPr>
          <p:cNvPr id="17" name="Rectangle 16"/>
          <p:cNvSpPr/>
          <p:nvPr/>
        </p:nvSpPr>
        <p:spPr>
          <a:xfrm>
            <a:off x="2362200" y="4038600"/>
            <a:ext cx="8572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A" sz="3200" dirty="0" smtClean="0">
                <a:latin typeface="Tempus Sans ITC" pitchFamily="82" charset="0"/>
              </a:rPr>
              <a:t>ou</a:t>
            </a:r>
            <a:endParaRPr lang="en-CA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36" y="285728"/>
            <a:ext cx="1928826" cy="1143000"/>
          </a:xfrm>
        </p:spPr>
        <p:txBody>
          <a:bodyPr>
            <a:normAutofit/>
          </a:bodyPr>
          <a:lstStyle/>
          <a:p>
            <a:r>
              <a:rPr lang="fr-CA" dirty="0" smtClean="0">
                <a:latin typeface="Arial Black" pitchFamily="34" charset="0"/>
              </a:rPr>
              <a:t>être= </a:t>
            </a:r>
            <a:endParaRPr lang="en-CA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CA" dirty="0" smtClean="0">
                <a:latin typeface="Arial Black" pitchFamily="34" charset="0"/>
              </a:rPr>
              <a:t>Je 				Nous	</a:t>
            </a:r>
          </a:p>
          <a:p>
            <a:pPr>
              <a:buNone/>
            </a:pPr>
            <a:endParaRPr lang="fr-CA" dirty="0" smtClean="0">
              <a:latin typeface="Arial Black" pitchFamily="34" charset="0"/>
            </a:endParaRPr>
          </a:p>
          <a:p>
            <a:pPr>
              <a:buNone/>
            </a:pPr>
            <a:r>
              <a:rPr lang="fr-CA" dirty="0" smtClean="0">
                <a:latin typeface="Arial Black" pitchFamily="34" charset="0"/>
              </a:rPr>
              <a:t>Tu 				Vous </a:t>
            </a:r>
          </a:p>
          <a:p>
            <a:pPr>
              <a:buNone/>
            </a:pPr>
            <a:endParaRPr lang="fr-CA" dirty="0">
              <a:latin typeface="Arial Black" pitchFamily="34" charset="0"/>
            </a:endParaRPr>
          </a:p>
          <a:p>
            <a:pPr>
              <a:buNone/>
            </a:pPr>
            <a:r>
              <a:rPr lang="fr-CA" dirty="0" smtClean="0">
                <a:latin typeface="Arial Black" pitchFamily="34" charset="0"/>
              </a:rPr>
              <a:t>Il  				Ils </a:t>
            </a:r>
          </a:p>
          <a:p>
            <a:pPr>
              <a:buNone/>
            </a:pPr>
            <a:endParaRPr lang="fr-CA" dirty="0">
              <a:latin typeface="Arial Black" pitchFamily="34" charset="0"/>
            </a:endParaRPr>
          </a:p>
          <a:p>
            <a:pPr>
              <a:buNone/>
            </a:pPr>
            <a:r>
              <a:rPr lang="fr-CA" dirty="0" smtClean="0">
                <a:latin typeface="Arial Black" pitchFamily="34" charset="0"/>
              </a:rPr>
              <a:t>Elle 			Elles </a:t>
            </a:r>
            <a:endParaRPr lang="en-CA" dirty="0">
              <a:latin typeface="Arial Black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286248" y="500042"/>
            <a:ext cx="2000264" cy="785818"/>
            <a:chOff x="5429256" y="428604"/>
            <a:chExt cx="2000264" cy="785818"/>
          </a:xfrm>
        </p:grpSpPr>
        <p:sp>
          <p:nvSpPr>
            <p:cNvPr id="14" name="Title 1"/>
            <p:cNvSpPr txBox="1">
              <a:spLocks/>
            </p:cNvSpPr>
            <p:nvPr/>
          </p:nvSpPr>
          <p:spPr>
            <a:xfrm>
              <a:off x="5500694" y="428604"/>
              <a:ext cx="1928826" cy="78581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CA" sz="4400" dirty="0">
                  <a:latin typeface="Arial Black" pitchFamily="34" charset="0"/>
                  <a:ea typeface="+mj-ea"/>
                  <a:cs typeface="+mj-cs"/>
                </a:rPr>
                <a:t>t</a:t>
              </a:r>
              <a:r>
                <a:rPr kumimoji="0" lang="fr-CA" sz="4400" b="0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 Black" pitchFamily="34" charset="0"/>
                  <a:ea typeface="+mj-ea"/>
                  <a:cs typeface="+mj-cs"/>
                </a:rPr>
                <a:t>o </a:t>
              </a:r>
              <a:r>
                <a:rPr kumimoji="0" lang="fr-CA" sz="4400" b="0" i="0" u="none" strike="noStrike" kern="1200" cap="none" spc="0" normalizeH="0" baseline="0" noProof="0" dirty="0" err="1" smtClean="0">
                  <a:ln>
                    <a:noFill/>
                  </a:ln>
                  <a:effectLst/>
                  <a:uLnTx/>
                  <a:uFillTx/>
                  <a:latin typeface="Arial Black" pitchFamily="34" charset="0"/>
                  <a:ea typeface="+mj-ea"/>
                  <a:cs typeface="+mj-cs"/>
                </a:rPr>
                <a:t>be</a:t>
              </a:r>
              <a:endParaRPr kumimoji="0" lang="en-CA" sz="4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 Black" pitchFamily="34" charset="0"/>
                <a:ea typeface="+mj-ea"/>
                <a:cs typeface="+mj-cs"/>
              </a:endParaRPr>
            </a:p>
          </p:txBody>
        </p:sp>
        <p:sp>
          <p:nvSpPr>
            <p:cNvPr id="4" name="Title 1"/>
            <p:cNvSpPr txBox="1">
              <a:spLocks/>
            </p:cNvSpPr>
            <p:nvPr/>
          </p:nvSpPr>
          <p:spPr>
            <a:xfrm>
              <a:off x="5429256" y="428604"/>
              <a:ext cx="1928826" cy="78581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CA" sz="4400" dirty="0">
                  <a:solidFill>
                    <a:schemeClr val="bg1"/>
                  </a:solidFill>
                  <a:latin typeface="Arial Black" pitchFamily="34" charset="0"/>
                  <a:ea typeface="+mj-ea"/>
                  <a:cs typeface="+mj-cs"/>
                </a:rPr>
                <a:t>t</a:t>
              </a:r>
              <a:r>
                <a:rPr kumimoji="0" lang="fr-CA" sz="4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 Black" pitchFamily="34" charset="0"/>
                  <a:ea typeface="+mj-ea"/>
                  <a:cs typeface="+mj-cs"/>
                </a:rPr>
                <a:t>o </a:t>
              </a:r>
              <a:r>
                <a:rPr kumimoji="0" lang="fr-CA" sz="44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 Black" pitchFamily="34" charset="0"/>
                  <a:ea typeface="+mj-ea"/>
                  <a:cs typeface="+mj-cs"/>
                </a:rPr>
                <a:t>be</a:t>
              </a:r>
              <a:endParaRPr kumimoji="0" lang="en-CA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142976" y="1500174"/>
            <a:ext cx="1571636" cy="785818"/>
            <a:chOff x="1142976" y="1500174"/>
            <a:chExt cx="1571636" cy="785818"/>
          </a:xfrm>
        </p:grpSpPr>
        <p:sp>
          <p:nvSpPr>
            <p:cNvPr id="16" name="Title 1"/>
            <p:cNvSpPr txBox="1">
              <a:spLocks/>
            </p:cNvSpPr>
            <p:nvPr/>
          </p:nvSpPr>
          <p:spPr>
            <a:xfrm>
              <a:off x="1214414" y="1500174"/>
              <a:ext cx="1500198" cy="78581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CA" sz="3200" dirty="0" smtClean="0">
                  <a:latin typeface="Arial Black" pitchFamily="34" charset="0"/>
                  <a:ea typeface="+mj-ea"/>
                  <a:cs typeface="+mj-cs"/>
                </a:rPr>
                <a:t>suis</a:t>
              </a:r>
              <a:endParaRPr kumimoji="0" lang="en-CA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 Black" pitchFamily="34" charset="0"/>
                <a:ea typeface="+mj-ea"/>
                <a:cs typeface="+mj-cs"/>
              </a:endParaRPr>
            </a:p>
          </p:txBody>
        </p:sp>
        <p:sp>
          <p:nvSpPr>
            <p:cNvPr id="6" name="Title 1"/>
            <p:cNvSpPr txBox="1">
              <a:spLocks/>
            </p:cNvSpPr>
            <p:nvPr/>
          </p:nvSpPr>
          <p:spPr>
            <a:xfrm>
              <a:off x="1142976" y="1500174"/>
              <a:ext cx="1500198" cy="78581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CA" sz="3200" dirty="0" smtClean="0">
                  <a:solidFill>
                    <a:schemeClr val="bg1"/>
                  </a:solidFill>
                  <a:latin typeface="Arial Black" pitchFamily="34" charset="0"/>
                  <a:ea typeface="+mj-ea"/>
                  <a:cs typeface="+mj-cs"/>
                </a:rPr>
                <a:t>suis</a:t>
              </a:r>
              <a:endParaRPr kumimoji="0" lang="en-CA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142976" y="2643182"/>
            <a:ext cx="1571636" cy="785818"/>
            <a:chOff x="1142976" y="2643182"/>
            <a:chExt cx="1571636" cy="785818"/>
          </a:xfrm>
        </p:grpSpPr>
        <p:sp>
          <p:nvSpPr>
            <p:cNvPr id="18" name="Title 1"/>
            <p:cNvSpPr txBox="1">
              <a:spLocks/>
            </p:cNvSpPr>
            <p:nvPr/>
          </p:nvSpPr>
          <p:spPr>
            <a:xfrm>
              <a:off x="1214414" y="2643182"/>
              <a:ext cx="1500198" cy="78581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CA" sz="3200" noProof="0" dirty="0" smtClean="0">
                  <a:latin typeface="Arial Black" pitchFamily="34" charset="0"/>
                  <a:ea typeface="+mj-ea"/>
                  <a:cs typeface="+mj-cs"/>
                </a:rPr>
                <a:t>es</a:t>
              </a:r>
              <a:endParaRPr kumimoji="0" lang="en-CA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 Black" pitchFamily="34" charset="0"/>
                <a:ea typeface="+mj-ea"/>
                <a:cs typeface="+mj-cs"/>
              </a:endParaRPr>
            </a:p>
          </p:txBody>
        </p:sp>
        <p:sp>
          <p:nvSpPr>
            <p:cNvPr id="7" name="Title 1"/>
            <p:cNvSpPr txBox="1">
              <a:spLocks/>
            </p:cNvSpPr>
            <p:nvPr/>
          </p:nvSpPr>
          <p:spPr>
            <a:xfrm>
              <a:off x="1142976" y="2643182"/>
              <a:ext cx="1500198" cy="78581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CA" sz="3200" noProof="0" dirty="0" smtClean="0">
                  <a:solidFill>
                    <a:schemeClr val="bg1"/>
                  </a:solidFill>
                  <a:latin typeface="Arial Black" pitchFamily="34" charset="0"/>
                  <a:ea typeface="+mj-ea"/>
                  <a:cs typeface="+mj-cs"/>
                </a:rPr>
                <a:t>es</a:t>
              </a:r>
              <a:endParaRPr kumimoji="0" lang="en-CA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928662" y="3786190"/>
            <a:ext cx="1571636" cy="785818"/>
            <a:chOff x="857224" y="571480"/>
            <a:chExt cx="1571636" cy="785818"/>
          </a:xfrm>
        </p:grpSpPr>
        <p:sp>
          <p:nvSpPr>
            <p:cNvPr id="20" name="Title 1"/>
            <p:cNvSpPr txBox="1">
              <a:spLocks/>
            </p:cNvSpPr>
            <p:nvPr/>
          </p:nvSpPr>
          <p:spPr>
            <a:xfrm>
              <a:off x="928662" y="571480"/>
              <a:ext cx="1500198" cy="78581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CA" sz="3200" noProof="0" dirty="0" smtClean="0">
                  <a:latin typeface="Arial Black" pitchFamily="34" charset="0"/>
                  <a:ea typeface="+mj-ea"/>
                  <a:cs typeface="+mj-cs"/>
                </a:rPr>
                <a:t>est</a:t>
              </a:r>
              <a:endParaRPr kumimoji="0" lang="en-CA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 Black" pitchFamily="34" charset="0"/>
                <a:ea typeface="+mj-ea"/>
                <a:cs typeface="+mj-cs"/>
              </a:endParaRPr>
            </a:p>
          </p:txBody>
        </p:sp>
        <p:sp>
          <p:nvSpPr>
            <p:cNvPr id="8" name="Title 1"/>
            <p:cNvSpPr txBox="1">
              <a:spLocks/>
            </p:cNvSpPr>
            <p:nvPr/>
          </p:nvSpPr>
          <p:spPr>
            <a:xfrm>
              <a:off x="857224" y="571480"/>
              <a:ext cx="1500198" cy="78581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CA" sz="3200" noProof="0" dirty="0" smtClean="0">
                  <a:solidFill>
                    <a:schemeClr val="bg1"/>
                  </a:solidFill>
                  <a:latin typeface="Arial Black" pitchFamily="34" charset="0"/>
                  <a:ea typeface="+mj-ea"/>
                  <a:cs typeface="+mj-cs"/>
                </a:rPr>
                <a:t>est</a:t>
              </a:r>
              <a:endParaRPr kumimoji="0" lang="en-CA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endParaRPr>
            </a:p>
          </p:txBody>
        </p:sp>
      </p:grpSp>
      <p:sp>
        <p:nvSpPr>
          <p:cNvPr id="24" name="Title 1"/>
          <p:cNvSpPr txBox="1">
            <a:spLocks/>
          </p:cNvSpPr>
          <p:nvPr/>
        </p:nvSpPr>
        <p:spPr>
          <a:xfrm>
            <a:off x="5562600" y="1447800"/>
            <a:ext cx="190500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A" sz="3200" dirty="0" smtClean="0">
                <a:solidFill>
                  <a:schemeClr val="bg1"/>
                </a:solidFill>
                <a:latin typeface="Arial Black" pitchFamily="34" charset="0"/>
                <a:ea typeface="+mj-ea"/>
                <a:cs typeface="+mj-cs"/>
              </a:rPr>
              <a:t>sommes</a:t>
            </a:r>
            <a:endParaRPr kumimoji="0" lang="en-CA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1428728" y="4929198"/>
            <a:ext cx="1571636" cy="785818"/>
            <a:chOff x="857224" y="571480"/>
            <a:chExt cx="1571636" cy="785818"/>
          </a:xfrm>
        </p:grpSpPr>
        <p:sp>
          <p:nvSpPr>
            <p:cNvPr id="26" name="Title 1"/>
            <p:cNvSpPr txBox="1">
              <a:spLocks/>
            </p:cNvSpPr>
            <p:nvPr/>
          </p:nvSpPr>
          <p:spPr>
            <a:xfrm>
              <a:off x="928662" y="571480"/>
              <a:ext cx="1500198" cy="78581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CA" sz="3200" noProof="0" dirty="0" smtClean="0">
                  <a:latin typeface="Arial Black" pitchFamily="34" charset="0"/>
                  <a:ea typeface="+mj-ea"/>
                  <a:cs typeface="+mj-cs"/>
                </a:rPr>
                <a:t>est</a:t>
              </a:r>
              <a:endParaRPr kumimoji="0" lang="en-CA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 Black" pitchFamily="34" charset="0"/>
                <a:ea typeface="+mj-ea"/>
                <a:cs typeface="+mj-cs"/>
              </a:endParaRPr>
            </a:p>
          </p:txBody>
        </p:sp>
        <p:sp>
          <p:nvSpPr>
            <p:cNvPr id="27" name="Title 1"/>
            <p:cNvSpPr txBox="1">
              <a:spLocks/>
            </p:cNvSpPr>
            <p:nvPr/>
          </p:nvSpPr>
          <p:spPr>
            <a:xfrm>
              <a:off x="857224" y="571480"/>
              <a:ext cx="1500198" cy="78581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CA" sz="3200" noProof="0" dirty="0" smtClean="0">
                  <a:solidFill>
                    <a:schemeClr val="bg1"/>
                  </a:solidFill>
                  <a:latin typeface="Arial Black" pitchFamily="34" charset="0"/>
                  <a:ea typeface="+mj-ea"/>
                  <a:cs typeface="+mj-cs"/>
                </a:rPr>
                <a:t>est</a:t>
              </a:r>
              <a:endParaRPr kumimoji="0" lang="en-CA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715000" y="2514600"/>
            <a:ext cx="1447800" cy="938218"/>
            <a:chOff x="-425402" y="626384"/>
            <a:chExt cx="1558862" cy="807114"/>
          </a:xfrm>
        </p:grpSpPr>
        <p:sp>
          <p:nvSpPr>
            <p:cNvPr id="29" name="Title 1"/>
            <p:cNvSpPr txBox="1">
              <a:spLocks/>
            </p:cNvSpPr>
            <p:nvPr/>
          </p:nvSpPr>
          <p:spPr>
            <a:xfrm>
              <a:off x="-366738" y="647680"/>
              <a:ext cx="1500198" cy="78581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A" sz="3200" b="0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 Black" pitchFamily="34" charset="0"/>
                  <a:ea typeface="+mj-ea"/>
                  <a:cs typeface="+mj-cs"/>
                </a:rPr>
                <a:t>êtes</a:t>
              </a:r>
              <a:endParaRPr kumimoji="0" lang="en-CA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 Black" pitchFamily="34" charset="0"/>
                <a:ea typeface="+mj-ea"/>
                <a:cs typeface="+mj-cs"/>
              </a:endParaRPr>
            </a:p>
          </p:txBody>
        </p:sp>
        <p:sp>
          <p:nvSpPr>
            <p:cNvPr id="30" name="Title 1"/>
            <p:cNvSpPr txBox="1">
              <a:spLocks/>
            </p:cNvSpPr>
            <p:nvPr/>
          </p:nvSpPr>
          <p:spPr>
            <a:xfrm>
              <a:off x="-425402" y="626384"/>
              <a:ext cx="1500199" cy="78581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CA" sz="3200" dirty="0" smtClean="0">
                  <a:solidFill>
                    <a:schemeClr val="bg1"/>
                  </a:solidFill>
                  <a:latin typeface="Arial Black" pitchFamily="34" charset="0"/>
                  <a:ea typeface="+mj-ea"/>
                  <a:cs typeface="+mj-cs"/>
                </a:rPr>
                <a:t>êtes</a:t>
              </a:r>
              <a:endParaRPr kumimoji="0" lang="en-CA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357818" y="4929198"/>
            <a:ext cx="1571636" cy="785818"/>
            <a:chOff x="6715140" y="1285860"/>
            <a:chExt cx="1571636" cy="785818"/>
          </a:xfrm>
        </p:grpSpPr>
        <p:sp>
          <p:nvSpPr>
            <p:cNvPr id="32" name="Title 1"/>
            <p:cNvSpPr txBox="1">
              <a:spLocks/>
            </p:cNvSpPr>
            <p:nvPr/>
          </p:nvSpPr>
          <p:spPr>
            <a:xfrm>
              <a:off x="6786578" y="1285860"/>
              <a:ext cx="1500198" cy="78581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CA" sz="3200" noProof="0" dirty="0" smtClean="0">
                  <a:latin typeface="Arial Black" pitchFamily="34" charset="0"/>
                  <a:ea typeface="+mj-ea"/>
                  <a:cs typeface="+mj-cs"/>
                </a:rPr>
                <a:t>sont</a:t>
              </a:r>
              <a:endParaRPr kumimoji="0" lang="en-CA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 Black" pitchFamily="34" charset="0"/>
                <a:ea typeface="+mj-ea"/>
                <a:cs typeface="+mj-cs"/>
              </a:endParaRPr>
            </a:p>
          </p:txBody>
        </p:sp>
        <p:sp>
          <p:nvSpPr>
            <p:cNvPr id="33" name="Title 1"/>
            <p:cNvSpPr txBox="1">
              <a:spLocks/>
            </p:cNvSpPr>
            <p:nvPr/>
          </p:nvSpPr>
          <p:spPr>
            <a:xfrm>
              <a:off x="6715140" y="1285860"/>
              <a:ext cx="1500198" cy="78581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CA" sz="3200" noProof="0" dirty="0" smtClean="0">
                  <a:solidFill>
                    <a:schemeClr val="bg1"/>
                  </a:solidFill>
                  <a:latin typeface="Arial Black" pitchFamily="34" charset="0"/>
                  <a:ea typeface="+mj-ea"/>
                  <a:cs typeface="+mj-cs"/>
                </a:rPr>
                <a:t>sont</a:t>
              </a:r>
              <a:endParaRPr kumimoji="0" lang="en-CA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786314" y="3786190"/>
            <a:ext cx="1571636" cy="785818"/>
            <a:chOff x="6715140" y="1285860"/>
            <a:chExt cx="1571636" cy="785818"/>
          </a:xfrm>
        </p:grpSpPr>
        <p:sp>
          <p:nvSpPr>
            <p:cNvPr id="36" name="Title 1"/>
            <p:cNvSpPr txBox="1">
              <a:spLocks/>
            </p:cNvSpPr>
            <p:nvPr/>
          </p:nvSpPr>
          <p:spPr>
            <a:xfrm>
              <a:off x="6786578" y="1285860"/>
              <a:ext cx="1500198" cy="78581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CA" sz="3200" noProof="0" dirty="0" smtClean="0">
                  <a:latin typeface="Arial Black" pitchFamily="34" charset="0"/>
                  <a:ea typeface="+mj-ea"/>
                  <a:cs typeface="+mj-cs"/>
                </a:rPr>
                <a:t>sont</a:t>
              </a:r>
              <a:endParaRPr kumimoji="0" lang="en-CA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 Black" pitchFamily="34" charset="0"/>
                <a:ea typeface="+mj-ea"/>
                <a:cs typeface="+mj-cs"/>
              </a:endParaRPr>
            </a:p>
          </p:txBody>
        </p:sp>
        <p:sp>
          <p:nvSpPr>
            <p:cNvPr id="37" name="Title 1"/>
            <p:cNvSpPr txBox="1">
              <a:spLocks/>
            </p:cNvSpPr>
            <p:nvPr/>
          </p:nvSpPr>
          <p:spPr>
            <a:xfrm>
              <a:off x="6715140" y="1285860"/>
              <a:ext cx="1500198" cy="78581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CA" sz="3200" noProof="0" dirty="0" smtClean="0">
                  <a:solidFill>
                    <a:schemeClr val="bg1"/>
                  </a:solidFill>
                  <a:latin typeface="Arial Black" pitchFamily="34" charset="0"/>
                  <a:ea typeface="+mj-ea"/>
                  <a:cs typeface="+mj-cs"/>
                </a:rPr>
                <a:t>sont</a:t>
              </a:r>
              <a:endParaRPr kumimoji="0" lang="en-CA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59041"/>
            <a:ext cx="7772400" cy="1470025"/>
          </a:xfrm>
        </p:spPr>
        <p:txBody>
          <a:bodyPr>
            <a:noAutofit/>
          </a:bodyPr>
          <a:lstStyle/>
          <a:p>
            <a:r>
              <a:rPr lang="en-CA" sz="9600" dirty="0" smtClean="0">
                <a:latin typeface="Arial Black" pitchFamily="34" charset="0"/>
              </a:rPr>
              <a:t>LA FIN!</a:t>
            </a:r>
            <a:endParaRPr lang="en-CA" sz="9600" dirty="0">
              <a:latin typeface="Arial Black" pitchFamily="34" charset="0"/>
            </a:endParaRPr>
          </a:p>
        </p:txBody>
      </p:sp>
      <p:pic>
        <p:nvPicPr>
          <p:cNvPr id="6" name="Picture 4" descr="C:\Users\Ron &amp; Marie\AppData\Local\Microsoft\Windows\Temporary Internet Files\Content.IE5\3OO8XJKG\MMj02838480000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428604"/>
            <a:ext cx="1857388" cy="1560206"/>
          </a:xfrm>
          <a:prstGeom prst="rect">
            <a:avLst/>
          </a:prstGeom>
          <a:noFill/>
        </p:spPr>
      </p:pic>
      <p:pic>
        <p:nvPicPr>
          <p:cNvPr id="7" name="Picture 6" descr="C:\Users\Ron &amp; Marie\AppData\Local\Microsoft\Windows\Temporary Internet Files\Content.IE5\4GMU6DZK\MMj02838470000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500042"/>
            <a:ext cx="1785950" cy="1500198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500306"/>
            <a:ext cx="2239926" cy="238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20" y="214290"/>
            <a:ext cx="1071570" cy="17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 descr="32739346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57290" y="4786322"/>
            <a:ext cx="2143140" cy="113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57686" y="4786322"/>
            <a:ext cx="1377726" cy="1157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57950" y="3929066"/>
            <a:ext cx="2328875" cy="199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976" y="5357826"/>
            <a:ext cx="3143272" cy="1000132"/>
          </a:xfrm>
        </p:spPr>
        <p:txBody>
          <a:bodyPr>
            <a:normAutofit/>
          </a:bodyPr>
          <a:lstStyle/>
          <a:p>
            <a:r>
              <a:rPr lang="fr-CA" dirty="0" smtClean="0">
                <a:solidFill>
                  <a:srgbClr val="7030A0"/>
                </a:solidFill>
                <a:latin typeface="Arial Black" pitchFamily="34" charset="0"/>
              </a:rPr>
              <a:t>1. </a:t>
            </a:r>
            <a:r>
              <a:rPr lang="fr-CA" dirty="0" smtClean="0">
                <a:latin typeface="Arial Black" pitchFamily="34" charset="0"/>
              </a:rPr>
              <a:t>Entrer</a:t>
            </a:r>
            <a:endParaRPr lang="en-CA" dirty="0">
              <a:latin typeface="Arial Black" pitchFamily="34" charset="0"/>
            </a:endParaRPr>
          </a:p>
        </p:txBody>
      </p:sp>
      <p:pic>
        <p:nvPicPr>
          <p:cNvPr id="3" name="Picture 4" descr="C:\Users\Ron &amp; Marie\AppData\Local\Microsoft\Windows\Temporary Internet Files\Content.IE5\3OO8XJKG\MMj02838480000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214554"/>
            <a:ext cx="2806492" cy="2357454"/>
          </a:xfrm>
          <a:prstGeom prst="rect">
            <a:avLst/>
          </a:prstGeom>
          <a:noFill/>
        </p:spPr>
      </p:pic>
      <p:pic>
        <p:nvPicPr>
          <p:cNvPr id="4" name="Picture 3" descr="C:\Users\Ron &amp; Marie\AppData\Local\Microsoft\Windows\Temporary Internet Files\Content.IE5\4GMU6DZK\MMj02838470000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214554"/>
            <a:ext cx="2721448" cy="2286016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857884" y="5357826"/>
            <a:ext cx="2500330" cy="10001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A" sz="4400" dirty="0" smtClean="0">
                <a:solidFill>
                  <a:srgbClr val="7030A0"/>
                </a:solidFill>
                <a:latin typeface="Arial Black" pitchFamily="34" charset="0"/>
                <a:ea typeface="+mj-ea"/>
                <a:cs typeface="+mj-cs"/>
              </a:rPr>
              <a:t>2. </a:t>
            </a:r>
            <a:r>
              <a:rPr lang="fr-CA" sz="4400" dirty="0" smtClean="0">
                <a:latin typeface="Arial Black" pitchFamily="34" charset="0"/>
                <a:ea typeface="+mj-ea"/>
                <a:cs typeface="+mj-cs"/>
              </a:rPr>
              <a:t>Sorti</a:t>
            </a:r>
            <a:r>
              <a:rPr kumimoji="0" lang="fr-CA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r</a:t>
            </a:r>
            <a:endParaRPr kumimoji="0" lang="en-C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Ron &amp; Marie\AppData\Local\Microsoft\Windows\Temporary Internet Files\Content.IE5\3OO8XJKG\MMj02838480000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857364"/>
            <a:ext cx="3429024" cy="2880381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71472" y="21429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Aujourd’hui, j’______  dans la maison.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14348" y="507207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Hier, je _______ entré dans la maison.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048000" y="5257800"/>
            <a:ext cx="1143008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suis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10000" y="457200"/>
            <a:ext cx="1428760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entre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71472" y="21429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Aujourd’hui, je</a:t>
            </a:r>
            <a:r>
              <a:rPr kumimoji="0" lang="fr-CA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_____</a:t>
            </a:r>
            <a:r>
              <a:rPr kumimoji="0" lang="fr-CA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de la maison.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14348" y="507207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Hier, je _____</a:t>
            </a:r>
            <a:r>
              <a:rPr kumimoji="0" lang="fr-CA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sorti</a:t>
            </a:r>
            <a:r>
              <a:rPr kumimoji="0" lang="fr-CA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de</a:t>
            </a: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la maison.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143240" y="5286388"/>
            <a:ext cx="1143008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suis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214810" y="428604"/>
            <a:ext cx="1143008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sors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pic>
        <p:nvPicPr>
          <p:cNvPr id="10" name="Picture 9" descr="C:\Users\Ron &amp; Marie\AppData\Local\Microsoft\Windows\Temporary Internet Files\Content.IE5\4GMU6DZK\MMj02838470000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214554"/>
            <a:ext cx="2721448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5072074"/>
            <a:ext cx="3143272" cy="1000132"/>
          </a:xfrm>
        </p:spPr>
        <p:txBody>
          <a:bodyPr>
            <a:noAutofit/>
          </a:bodyPr>
          <a:lstStyle/>
          <a:p>
            <a:r>
              <a:rPr lang="fr-CA" dirty="0" smtClean="0">
                <a:solidFill>
                  <a:srgbClr val="7030A0"/>
                </a:solidFill>
                <a:latin typeface="Arial Black" pitchFamily="34" charset="0"/>
              </a:rPr>
              <a:t>3. </a:t>
            </a:r>
            <a:r>
              <a:rPr lang="fr-CA" dirty="0" smtClean="0">
                <a:latin typeface="Arial Black" pitchFamily="34" charset="0"/>
              </a:rPr>
              <a:t>Partir</a:t>
            </a:r>
            <a:endParaRPr lang="en-CA" dirty="0">
              <a:latin typeface="Arial Black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286380" y="4714884"/>
            <a:ext cx="3214710" cy="10001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A" sz="4400" dirty="0" smtClean="0">
                <a:solidFill>
                  <a:srgbClr val="7030A0"/>
                </a:solidFill>
                <a:latin typeface="Arial Black" pitchFamily="34" charset="0"/>
                <a:ea typeface="+mj-ea"/>
                <a:cs typeface="+mj-cs"/>
              </a:rPr>
              <a:t>4. </a:t>
            </a:r>
            <a:r>
              <a:rPr lang="fr-CA" sz="4400" dirty="0" smtClean="0">
                <a:latin typeface="Arial Black" pitchFamily="34" charset="0"/>
                <a:ea typeface="+mj-ea"/>
                <a:cs typeface="+mj-cs"/>
              </a:rPr>
              <a:t>Arriver</a:t>
            </a:r>
            <a:endParaRPr kumimoji="0" lang="en-C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898643"/>
            <a:ext cx="2239926" cy="238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2430" y="-1571660"/>
            <a:ext cx="1071570" cy="17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6704072" y="5500702"/>
            <a:ext cx="9397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A" sz="3200" dirty="0" smtClean="0">
                <a:latin typeface="Tempus Sans ITC" pitchFamily="82" charset="0"/>
              </a:rPr>
              <a:t>ou</a:t>
            </a:r>
            <a:endParaRPr lang="en-CA" sz="32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0" y="5857868"/>
            <a:ext cx="4214842" cy="10001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A" sz="4400" dirty="0" smtClean="0">
                <a:solidFill>
                  <a:srgbClr val="7030A0"/>
                </a:solidFill>
                <a:latin typeface="Arial Black" pitchFamily="34" charset="0"/>
                <a:ea typeface="+mj-ea"/>
                <a:cs typeface="+mj-cs"/>
              </a:rPr>
              <a:t>5. </a:t>
            </a:r>
            <a:r>
              <a:rPr lang="fr-CA" sz="4400" dirty="0" smtClean="0">
                <a:latin typeface="Arial Black" pitchFamily="34" charset="0"/>
                <a:ea typeface="+mj-ea"/>
                <a:cs typeface="+mj-cs"/>
              </a:rPr>
              <a:t>Retourner</a:t>
            </a:r>
            <a:endParaRPr kumimoji="0" lang="en-C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64 -0.02914 L -0.14201 0.638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" y="3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71472" y="1428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Aujourd’hui, la</a:t>
            </a:r>
            <a:r>
              <a:rPr kumimoji="0" lang="fr-CA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kumimoji="0" lang="fr-CA" sz="2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fusée</a:t>
            </a:r>
            <a:r>
              <a:rPr kumimoji="0" lang="fr-CA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______</a:t>
            </a: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.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14348" y="507207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Hier, la</a:t>
            </a:r>
            <a:r>
              <a:rPr kumimoji="0" lang="fr-CA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fusée</a:t>
            </a: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____</a:t>
            </a:r>
            <a:r>
              <a:rPr kumimoji="0" lang="fr-CA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partie.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857752" y="5286388"/>
            <a:ext cx="1143008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est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857884" y="357166"/>
            <a:ext cx="1571636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part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2143116"/>
            <a:ext cx="2239926" cy="238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71472" y="1428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Aujourd’hui, le parachutiste</a:t>
            </a:r>
            <a:r>
              <a:rPr kumimoji="0" lang="fr-CA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_</a:t>
            </a: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______.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14348" y="500064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Hier, le</a:t>
            </a:r>
            <a:r>
              <a:rPr kumimoji="0" lang="fr-CA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parachutiste</a:t>
            </a: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____</a:t>
            </a:r>
            <a:r>
              <a:rPr kumimoji="0" lang="fr-CA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arrivé.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643570" y="5214950"/>
            <a:ext cx="1143008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est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572264" y="357166"/>
            <a:ext cx="1571636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A" sz="2800" dirty="0" smtClean="0">
                <a:solidFill>
                  <a:schemeClr val="bg1"/>
                </a:solidFill>
                <a:latin typeface="Arial Black" pitchFamily="34" charset="0"/>
                <a:ea typeface="+mj-ea"/>
                <a:cs typeface="+mj-cs"/>
              </a:rPr>
              <a:t>arrive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72430" y="-1571660"/>
            <a:ext cx="1071570" cy="17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1"/>
          <p:cNvSpPr/>
          <p:nvPr/>
        </p:nvSpPr>
        <p:spPr>
          <a:xfrm>
            <a:off x="3929058" y="1000108"/>
            <a:ext cx="9397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A" sz="3200" dirty="0" smtClean="0">
                <a:latin typeface="Tempus Sans ITC" pitchFamily="82" charset="0"/>
              </a:rPr>
              <a:t>ou</a:t>
            </a:r>
            <a:endParaRPr lang="en-CA" sz="3200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714348" y="128586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Aujourd’hui, le parachutiste</a:t>
            </a:r>
            <a:r>
              <a:rPr kumimoji="0" lang="fr-CA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______</a:t>
            </a: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______.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6500826" y="1500174"/>
            <a:ext cx="2000264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A" sz="2800" noProof="0" dirty="0" smtClean="0">
                <a:solidFill>
                  <a:schemeClr val="bg1"/>
                </a:solidFill>
                <a:latin typeface="Arial Black" pitchFamily="34" charset="0"/>
                <a:ea typeface="+mj-ea"/>
                <a:cs typeface="+mj-cs"/>
              </a:rPr>
              <a:t>retourne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714348" y="578646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Hier, le</a:t>
            </a:r>
            <a:r>
              <a:rPr kumimoji="0" lang="fr-CA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parachutiste</a:t>
            </a: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____</a:t>
            </a:r>
            <a:r>
              <a:rPr kumimoji="0" lang="fr-CA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lang="fr-CA" sz="2800" dirty="0" smtClean="0">
                <a:latin typeface="Arial Black" pitchFamily="34" charset="0"/>
                <a:ea typeface="+mj-ea"/>
                <a:cs typeface="+mj-cs"/>
              </a:rPr>
              <a:t>retourné</a:t>
            </a: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.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5357818" y="6000768"/>
            <a:ext cx="1143008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est</a:t>
            </a:r>
            <a:endParaRPr kumimoji="0" lang="en-C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071934" y="5643578"/>
            <a:ext cx="9397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A" sz="3200" dirty="0" smtClean="0">
                <a:latin typeface="Tempus Sans ITC" pitchFamily="82" charset="0"/>
              </a:rPr>
              <a:t>ou</a:t>
            </a:r>
            <a:endParaRPr lang="en-CA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16 0.10083 L -0.15781 0.7682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" y="3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2" grpId="0"/>
      <p:bldP spid="14" grpId="0"/>
      <p:bldP spid="15" grpId="0"/>
      <p:bldP spid="16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072074"/>
            <a:ext cx="2500330" cy="1000132"/>
          </a:xfrm>
        </p:spPr>
        <p:txBody>
          <a:bodyPr/>
          <a:lstStyle/>
          <a:p>
            <a:r>
              <a:rPr lang="fr-CA" dirty="0" smtClean="0">
                <a:solidFill>
                  <a:srgbClr val="7030A0"/>
                </a:solidFill>
                <a:latin typeface="Arial Black" pitchFamily="34" charset="0"/>
              </a:rPr>
              <a:t>6. </a:t>
            </a:r>
            <a:r>
              <a:rPr lang="fr-CA" dirty="0" smtClean="0">
                <a:latin typeface="Arial Black" pitchFamily="34" charset="0"/>
              </a:rPr>
              <a:t>Aller</a:t>
            </a:r>
            <a:endParaRPr lang="en-CA" dirty="0">
              <a:latin typeface="Arial Black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428992" y="5072074"/>
            <a:ext cx="2500330" cy="10001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A" sz="4400" dirty="0" smtClean="0">
                <a:solidFill>
                  <a:srgbClr val="7030A0"/>
                </a:solidFill>
                <a:latin typeface="Arial Black" pitchFamily="34" charset="0"/>
                <a:ea typeface="+mj-ea"/>
                <a:cs typeface="+mj-cs"/>
              </a:rPr>
              <a:t>7. </a:t>
            </a:r>
            <a:r>
              <a:rPr lang="fr-CA" sz="4400" dirty="0" err="1" smtClean="0">
                <a:latin typeface="Arial Black" pitchFamily="34" charset="0"/>
                <a:ea typeface="+mj-ea"/>
                <a:cs typeface="+mj-cs"/>
              </a:rPr>
              <a:t>Veni</a:t>
            </a:r>
            <a:r>
              <a:rPr kumimoji="0" lang="fr-CA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r</a:t>
            </a:r>
            <a:endParaRPr kumimoji="0" lang="en-C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pic>
        <p:nvPicPr>
          <p:cNvPr id="6" name="Picture 3" descr="32739346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2857496"/>
            <a:ext cx="2477792" cy="1309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 l="7973" t="9774" r="8887" b="8056"/>
          <a:stretch>
            <a:fillRect/>
          </a:stretch>
        </p:blipFill>
        <p:spPr bwMode="auto">
          <a:xfrm>
            <a:off x="428596" y="1857364"/>
            <a:ext cx="2954171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2330" y="2786058"/>
            <a:ext cx="1377726" cy="1157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6143636" y="5072074"/>
            <a:ext cx="3071834" cy="10001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A" sz="4100" dirty="0" smtClean="0">
                <a:solidFill>
                  <a:srgbClr val="7030A0"/>
                </a:solidFill>
                <a:latin typeface="Arial Black" pitchFamily="34" charset="0"/>
                <a:ea typeface="+mj-ea"/>
                <a:cs typeface="+mj-cs"/>
              </a:rPr>
              <a:t>8. </a:t>
            </a:r>
            <a:r>
              <a:rPr lang="fr-CA" sz="4100" dirty="0" smtClean="0">
                <a:latin typeface="Arial Black" pitchFamily="34" charset="0"/>
                <a:ea typeface="+mj-ea"/>
                <a:cs typeface="+mj-cs"/>
              </a:rPr>
              <a:t>R</a:t>
            </a:r>
            <a:r>
              <a:rPr lang="fr-CA" sz="4100" noProof="0" dirty="0" smtClean="0">
                <a:latin typeface="Arial Black" pitchFamily="34" charset="0"/>
                <a:ea typeface="+mj-ea"/>
                <a:cs typeface="+mj-cs"/>
              </a:rPr>
              <a:t>ester</a:t>
            </a:r>
            <a:endParaRPr kumimoji="0" lang="en-CA" sz="4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</TotalTime>
  <Words>397</Words>
  <Application>Microsoft Macintosh PowerPoint</Application>
  <PresentationFormat>On-screen Show (4:3)</PresentationFormat>
  <Paragraphs>114</Paragraphs>
  <Slides>20</Slides>
  <Notes>1</Notes>
  <HiddenSlides>1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Les verbes qui utilisent  “être” au passé</vt:lpstr>
      <vt:lpstr>être= </vt:lpstr>
      <vt:lpstr>1. Entrer</vt:lpstr>
      <vt:lpstr>Slide 4</vt:lpstr>
      <vt:lpstr>Slide 5</vt:lpstr>
      <vt:lpstr>3. Partir</vt:lpstr>
      <vt:lpstr>Slide 7</vt:lpstr>
      <vt:lpstr>Slide 8</vt:lpstr>
      <vt:lpstr>6. Aller</vt:lpstr>
      <vt:lpstr>Slide 10</vt:lpstr>
      <vt:lpstr>Slide 11</vt:lpstr>
      <vt:lpstr>Slide 12</vt:lpstr>
      <vt:lpstr>Slide 13</vt:lpstr>
      <vt:lpstr>Slide 14</vt:lpstr>
      <vt:lpstr>Slide 15</vt:lpstr>
      <vt:lpstr>12. Naître</vt:lpstr>
      <vt:lpstr>Slide 17</vt:lpstr>
      <vt:lpstr>Slide 18</vt:lpstr>
      <vt:lpstr>Les verbes qui utilisent “être” au passé</vt:lpstr>
      <vt:lpstr>LA FIN!</vt:lpstr>
    </vt:vector>
  </TitlesOfParts>
  <Company>Crescent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SDuckworth</dc:creator>
  <cp:lastModifiedBy>Software Admin</cp:lastModifiedBy>
  <cp:revision>50</cp:revision>
  <dcterms:created xsi:type="dcterms:W3CDTF">2012-02-24T18:15:13Z</dcterms:created>
  <dcterms:modified xsi:type="dcterms:W3CDTF">2012-02-24T19:51:00Z</dcterms:modified>
</cp:coreProperties>
</file>